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62" r:id="rId4"/>
    <p:sldId id="272" r:id="rId5"/>
    <p:sldId id="273" r:id="rId6"/>
    <p:sldId id="258" r:id="rId7"/>
    <p:sldId id="271" r:id="rId8"/>
    <p:sldId id="259" r:id="rId9"/>
    <p:sldId id="264" r:id="rId10"/>
    <p:sldId id="265" r:id="rId11"/>
    <p:sldId id="274" r:id="rId12"/>
    <p:sldId id="260" r:id="rId13"/>
    <p:sldId id="276" r:id="rId14"/>
    <p:sldId id="275" r:id="rId15"/>
    <p:sldId id="266" r:id="rId16"/>
    <p:sldId id="267" r:id="rId17"/>
    <p:sldId id="269" r:id="rId18"/>
    <p:sldId id="268" r:id="rId19"/>
    <p:sldId id="277" r:id="rId20"/>
    <p:sldId id="263"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54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Paul\Desktop\Recon\Char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a:solidFill>
                  <a:schemeClr val="bg1"/>
                </a:solidFill>
              </a:rPr>
              <a:t>In the Last 30 Days</a:t>
            </a:r>
          </a:p>
        </c:rich>
      </c:tx>
      <c:layout>
        <c:manualLayout>
          <c:xMode val="edge"/>
          <c:yMode val="edge"/>
          <c:x val="0.33624989416645501"/>
          <c:y val="1.6836195965366927E-2"/>
        </c:manualLayout>
      </c:layout>
      <c:overlay val="0"/>
    </c:title>
    <c:autoTitleDeleted val="0"/>
    <c:plotArea>
      <c:layout/>
      <c:barChart>
        <c:barDir val="col"/>
        <c:grouping val="stacked"/>
        <c:varyColors val="0"/>
        <c:ser>
          <c:idx val="0"/>
          <c:order val="0"/>
          <c:tx>
            <c:strRef>
              <c:f>Sheet1!$A$3</c:f>
              <c:strCache>
                <c:ptCount val="1"/>
                <c:pt idx="0">
                  <c:v>This Month</c:v>
                </c:pt>
              </c:strCache>
            </c:strRef>
          </c:tx>
          <c:invertIfNegative val="0"/>
          <c:dPt>
            <c:idx val="1"/>
            <c:invertIfNegative val="0"/>
            <c:bubble3D val="0"/>
            <c:spPr>
              <a:solidFill>
                <a:schemeClr val="accent4">
                  <a:lumMod val="60000"/>
                  <a:lumOff val="40000"/>
                </a:schemeClr>
              </a:solidFill>
            </c:spPr>
            <c:extLst xmlns:c16r2="http://schemas.microsoft.com/office/drawing/2015/06/chart">
              <c:ext xmlns:c16="http://schemas.microsoft.com/office/drawing/2014/chart" uri="{C3380CC4-5D6E-409C-BE32-E72D297353CC}">
                <c16:uniqueId val="{00000001-7920-4229-8917-04CAEFE55354}"/>
              </c:ext>
            </c:extLst>
          </c:dPt>
          <c:dLbls>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Sheet1!$B$2:$C$2</c:f>
              <c:strCache>
                <c:ptCount val="2"/>
                <c:pt idx="0">
                  <c:v>New BBS's</c:v>
                </c:pt>
                <c:pt idx="1">
                  <c:v>New Websites</c:v>
                </c:pt>
              </c:strCache>
            </c:strRef>
          </c:cat>
          <c:val>
            <c:numRef>
              <c:f>Sheet1!$B$3:$C$3</c:f>
              <c:numCache>
                <c:formatCode>General</c:formatCode>
                <c:ptCount val="2"/>
                <c:pt idx="0">
                  <c:v>10</c:v>
                </c:pt>
                <c:pt idx="1">
                  <c:v>16000000</c:v>
                </c:pt>
              </c:numCache>
            </c:numRef>
          </c:val>
          <c:extLst xmlns:c16r2="http://schemas.microsoft.com/office/drawing/2015/06/chart">
            <c:ext xmlns:c16="http://schemas.microsoft.com/office/drawing/2014/chart" uri="{C3380CC4-5D6E-409C-BE32-E72D297353CC}">
              <c16:uniqueId val="{00000000-7920-4229-8917-04CAEFE55354}"/>
            </c:ext>
          </c:extLst>
        </c:ser>
        <c:dLbls>
          <c:showLegendKey val="0"/>
          <c:showVal val="0"/>
          <c:showCatName val="0"/>
          <c:showSerName val="0"/>
          <c:showPercent val="0"/>
          <c:showBubbleSize val="0"/>
        </c:dLbls>
        <c:gapWidth val="150"/>
        <c:overlap val="100"/>
        <c:axId val="76622080"/>
        <c:axId val="76627968"/>
      </c:barChart>
      <c:catAx>
        <c:axId val="76622080"/>
        <c:scaling>
          <c:orientation val="minMax"/>
        </c:scaling>
        <c:delete val="0"/>
        <c:axPos val="b"/>
        <c:numFmt formatCode="General" sourceLinked="0"/>
        <c:majorTickMark val="out"/>
        <c:minorTickMark val="none"/>
        <c:tickLblPos val="nextTo"/>
        <c:txPr>
          <a:bodyPr/>
          <a:lstStyle/>
          <a:p>
            <a:pPr>
              <a:defRPr>
                <a:solidFill>
                  <a:schemeClr val="bg1"/>
                </a:solidFill>
              </a:defRPr>
            </a:pPr>
            <a:endParaRPr lang="en-US"/>
          </a:p>
        </c:txPr>
        <c:crossAx val="76627968"/>
        <c:crosses val="autoZero"/>
        <c:auto val="1"/>
        <c:lblAlgn val="ctr"/>
        <c:lblOffset val="100"/>
        <c:noMultiLvlLbl val="0"/>
      </c:catAx>
      <c:valAx>
        <c:axId val="76627968"/>
        <c:scaling>
          <c:logBase val="10"/>
          <c:orientation val="minMax"/>
        </c:scaling>
        <c:delete val="0"/>
        <c:axPos val="l"/>
        <c:majorGridlines/>
        <c:numFmt formatCode="General" sourceLinked="1"/>
        <c:majorTickMark val="out"/>
        <c:minorTickMark val="none"/>
        <c:tickLblPos val="nextTo"/>
        <c:txPr>
          <a:bodyPr/>
          <a:lstStyle/>
          <a:p>
            <a:pPr>
              <a:defRPr>
                <a:solidFill>
                  <a:schemeClr val="bg1"/>
                </a:solidFill>
              </a:defRPr>
            </a:pPr>
            <a:endParaRPr lang="en-US"/>
          </a:p>
        </c:txPr>
        <c:crossAx val="76622080"/>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7C99EC-7024-4FA4-B6E9-5538D43F4EBA}" type="datetimeFigureOut">
              <a:rPr lang="en-US" smtClean="0"/>
              <a:t>7/15/2016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EDF704-5135-457F-9DF7-5492A2F05D2B}" type="slidenum">
              <a:rPr lang="en-US" smtClean="0"/>
              <a:t>‹#›</a:t>
            </a:fld>
            <a:endParaRPr lang="en-US"/>
          </a:p>
        </p:txBody>
      </p:sp>
    </p:spTree>
    <p:extLst>
      <p:ext uri="{BB962C8B-B14F-4D97-AF65-F5344CB8AC3E}">
        <p14:creationId xmlns:p14="http://schemas.microsoft.com/office/powerpoint/2010/main" val="3082091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DF704-5135-457F-9DF7-5492A2F05D2B}" type="slidenum">
              <a:rPr lang="en-US" smtClean="0"/>
              <a:t>3</a:t>
            </a:fld>
            <a:endParaRPr lang="en-US"/>
          </a:p>
        </p:txBody>
      </p:sp>
    </p:spTree>
    <p:extLst>
      <p:ext uri="{BB962C8B-B14F-4D97-AF65-F5344CB8AC3E}">
        <p14:creationId xmlns:p14="http://schemas.microsoft.com/office/powerpoint/2010/main" val="3310794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then:  One computer connected to one computer at a time.</a:t>
            </a:r>
          </a:p>
          <a:p>
            <a:r>
              <a:rPr lang="en-US" dirty="0"/>
              <a:t>Now:  Every computer connected to every computer all the time.</a:t>
            </a:r>
          </a:p>
        </p:txBody>
      </p:sp>
      <p:sp>
        <p:nvSpPr>
          <p:cNvPr id="4" name="Slide Number Placeholder 3"/>
          <p:cNvSpPr>
            <a:spLocks noGrp="1"/>
          </p:cNvSpPr>
          <p:nvPr>
            <p:ph type="sldNum" sz="quarter" idx="10"/>
          </p:nvPr>
        </p:nvSpPr>
        <p:spPr/>
        <p:txBody>
          <a:bodyPr/>
          <a:lstStyle/>
          <a:p>
            <a:fld id="{73EDF704-5135-457F-9DF7-5492A2F05D2B}" type="slidenum">
              <a:rPr lang="en-US" smtClean="0"/>
              <a:t>4</a:t>
            </a:fld>
            <a:endParaRPr lang="en-US"/>
          </a:p>
        </p:txBody>
      </p:sp>
    </p:spTree>
    <p:extLst>
      <p:ext uri="{BB962C8B-B14F-4D97-AF65-F5344CB8AC3E}">
        <p14:creationId xmlns:p14="http://schemas.microsoft.com/office/powerpoint/2010/main" val="2014790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As of 2015, 2.1 million people in the United States still use AOL dial-up to connect to the </a:t>
            </a:r>
            <a:r>
              <a:rPr lang="en-US" dirty="0" smtClean="0">
                <a:solidFill>
                  <a:schemeClr val="bg1"/>
                </a:solidFill>
              </a:rPr>
              <a:t>Internet</a:t>
            </a:r>
            <a:r>
              <a:rPr lang="en-US" dirty="0">
                <a:solidFill>
                  <a:schemeClr val="tx1"/>
                </a:solidFill>
              </a:rPr>
              <a:t>.</a:t>
            </a:r>
            <a:endParaRPr lang="en-US" dirty="0">
              <a:solidFill>
                <a:schemeClr val="bg1"/>
              </a:solidFill>
            </a:endParaRPr>
          </a:p>
        </p:txBody>
      </p:sp>
      <p:sp>
        <p:nvSpPr>
          <p:cNvPr id="4" name="Slide Number Placeholder 3"/>
          <p:cNvSpPr>
            <a:spLocks noGrp="1"/>
          </p:cNvSpPr>
          <p:nvPr>
            <p:ph type="sldNum" sz="quarter" idx="10"/>
          </p:nvPr>
        </p:nvSpPr>
        <p:spPr/>
        <p:txBody>
          <a:bodyPr/>
          <a:lstStyle/>
          <a:p>
            <a:fld id="{73EDF704-5135-457F-9DF7-5492A2F05D2B}" type="slidenum">
              <a:rPr lang="en-US" smtClean="0"/>
              <a:t>5</a:t>
            </a:fld>
            <a:endParaRPr lang="en-US"/>
          </a:p>
        </p:txBody>
      </p:sp>
    </p:spTree>
    <p:extLst>
      <p:ext uri="{BB962C8B-B14F-4D97-AF65-F5344CB8AC3E}">
        <p14:creationId xmlns:p14="http://schemas.microsoft.com/office/powerpoint/2010/main" val="3619417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BBS</a:t>
            </a:r>
            <a:r>
              <a:rPr lang="en-US" baseline="0" dirty="0"/>
              <a:t> = server, terminal = client</a:t>
            </a:r>
          </a:p>
          <a:p>
            <a:r>
              <a:rPr lang="en-US" baseline="0" dirty="0"/>
              <a:t>Software that’s old enough to drink</a:t>
            </a:r>
            <a:endParaRPr lang="en-US" dirty="0"/>
          </a:p>
        </p:txBody>
      </p:sp>
      <p:sp>
        <p:nvSpPr>
          <p:cNvPr id="4" name="Slide Number Placeholder 3"/>
          <p:cNvSpPr>
            <a:spLocks noGrp="1"/>
          </p:cNvSpPr>
          <p:nvPr>
            <p:ph type="sldNum" sz="quarter" idx="10"/>
          </p:nvPr>
        </p:nvSpPr>
        <p:spPr/>
        <p:txBody>
          <a:bodyPr/>
          <a:lstStyle/>
          <a:p>
            <a:fld id="{73EDF704-5135-457F-9DF7-5492A2F05D2B}" type="slidenum">
              <a:rPr lang="en-US" smtClean="0"/>
              <a:t>6</a:t>
            </a:fld>
            <a:endParaRPr lang="en-US"/>
          </a:p>
        </p:txBody>
      </p:sp>
    </p:spTree>
    <p:extLst>
      <p:ext uri="{BB962C8B-B14F-4D97-AF65-F5344CB8AC3E}">
        <p14:creationId xmlns:p14="http://schemas.microsoft.com/office/powerpoint/2010/main" val="2900015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fontAlgn="ctr">
              <a:buNone/>
            </a:pPr>
            <a:endParaRPr lang="en-US" dirty="0"/>
          </a:p>
        </p:txBody>
      </p:sp>
      <p:sp>
        <p:nvSpPr>
          <p:cNvPr id="4" name="Slide Number Placeholder 3"/>
          <p:cNvSpPr>
            <a:spLocks noGrp="1"/>
          </p:cNvSpPr>
          <p:nvPr>
            <p:ph type="sldNum" sz="quarter" idx="10"/>
          </p:nvPr>
        </p:nvSpPr>
        <p:spPr/>
        <p:txBody>
          <a:bodyPr/>
          <a:lstStyle/>
          <a:p>
            <a:fld id="{73EDF704-5135-457F-9DF7-5492A2F05D2B}" type="slidenum">
              <a:rPr lang="en-US" smtClean="0"/>
              <a:t>11</a:t>
            </a:fld>
            <a:endParaRPr lang="en-US"/>
          </a:p>
        </p:txBody>
      </p:sp>
    </p:spTree>
    <p:extLst>
      <p:ext uri="{BB962C8B-B14F-4D97-AF65-F5344CB8AC3E}">
        <p14:creationId xmlns:p14="http://schemas.microsoft.com/office/powerpoint/2010/main" val="3957669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RIPpy</a:t>
            </a:r>
            <a:r>
              <a:rPr lang="en-US" dirty="0" smtClean="0"/>
              <a:t> (</a:t>
            </a:r>
            <a:r>
              <a:rPr lang="en-US" dirty="0" err="1" smtClean="0"/>
              <a:t>fuzzer</a:t>
            </a:r>
            <a:r>
              <a:rPr lang="en-US" dirty="0" smtClean="0"/>
              <a:t>)</a:t>
            </a:r>
            <a:endParaRPr lang="en-US" dirty="0"/>
          </a:p>
        </p:txBody>
      </p:sp>
      <p:sp>
        <p:nvSpPr>
          <p:cNvPr id="4" name="Slide Number Placeholder 3"/>
          <p:cNvSpPr>
            <a:spLocks noGrp="1"/>
          </p:cNvSpPr>
          <p:nvPr>
            <p:ph type="sldNum" sz="quarter" idx="10"/>
          </p:nvPr>
        </p:nvSpPr>
        <p:spPr/>
        <p:txBody>
          <a:bodyPr/>
          <a:lstStyle/>
          <a:p>
            <a:fld id="{73EDF704-5135-457F-9DF7-5492A2F05D2B}" type="slidenum">
              <a:rPr lang="en-US" smtClean="0"/>
              <a:t>12</a:t>
            </a:fld>
            <a:endParaRPr lang="en-US"/>
          </a:p>
        </p:txBody>
      </p:sp>
    </p:spTree>
    <p:extLst>
      <p:ext uri="{BB962C8B-B14F-4D97-AF65-F5344CB8AC3E}">
        <p14:creationId xmlns:p14="http://schemas.microsoft.com/office/powerpoint/2010/main" val="2941877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DF704-5135-457F-9DF7-5492A2F05D2B}" type="slidenum">
              <a:rPr lang="en-US" smtClean="0"/>
              <a:t>14</a:t>
            </a:fld>
            <a:endParaRPr lang="en-US"/>
          </a:p>
        </p:txBody>
      </p:sp>
    </p:spTree>
    <p:extLst>
      <p:ext uri="{BB962C8B-B14F-4D97-AF65-F5344CB8AC3E}">
        <p14:creationId xmlns:p14="http://schemas.microsoft.com/office/powerpoint/2010/main" val="2159349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61673B29-0DBA-4633-B208-C3FB3E7C3163}" type="datetimeFigureOut">
              <a:rPr lang="en-US" smtClean="0"/>
              <a:t>7/15/2016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BBF6BF-EA58-4DB6-941A-E604B46BC369}" type="slidenum">
              <a:rPr lang="en-US" smtClean="0"/>
              <a:t>‹#›</a:t>
            </a:fld>
            <a:endParaRPr lang="en-US" dirty="0"/>
          </a:p>
        </p:txBody>
      </p:sp>
    </p:spTree>
    <p:extLst>
      <p:ext uri="{BB962C8B-B14F-4D97-AF65-F5344CB8AC3E}">
        <p14:creationId xmlns:p14="http://schemas.microsoft.com/office/powerpoint/2010/main" val="434752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673B29-0DBA-4633-B208-C3FB3E7C3163}" type="datetimeFigureOut">
              <a:rPr lang="en-US" smtClean="0"/>
              <a:t>7/15/2016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BBF6BF-EA58-4DB6-941A-E604B46BC369}" type="slidenum">
              <a:rPr lang="en-US" smtClean="0"/>
              <a:t>‹#›</a:t>
            </a:fld>
            <a:endParaRPr lang="en-US"/>
          </a:p>
        </p:txBody>
      </p:sp>
    </p:spTree>
    <p:extLst>
      <p:ext uri="{BB962C8B-B14F-4D97-AF65-F5344CB8AC3E}">
        <p14:creationId xmlns:p14="http://schemas.microsoft.com/office/powerpoint/2010/main" val="4231134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673B29-0DBA-4633-B208-C3FB3E7C3163}" type="datetimeFigureOut">
              <a:rPr lang="en-US" smtClean="0"/>
              <a:t>7/15/2016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BBF6BF-EA58-4DB6-941A-E604B46BC369}" type="slidenum">
              <a:rPr lang="en-US" smtClean="0"/>
              <a:t>‹#›</a:t>
            </a:fld>
            <a:endParaRPr lang="en-US"/>
          </a:p>
        </p:txBody>
      </p:sp>
    </p:spTree>
    <p:extLst>
      <p:ext uri="{BB962C8B-B14F-4D97-AF65-F5344CB8AC3E}">
        <p14:creationId xmlns:p14="http://schemas.microsoft.com/office/powerpoint/2010/main" val="601440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effectLst>
                  <a:outerShdw blurRad="38100" dist="38100" dir="2700000" algn="tl">
                    <a:srgbClr val="000000">
                      <a:alpha val="43137"/>
                    </a:srgbClr>
                  </a:outerShdw>
                </a:effectLst>
              </a:defRPr>
            </a:lvl1pPr>
            <a:lvl2pPr>
              <a:defRPr>
                <a:solidFill>
                  <a:schemeClr val="bg1"/>
                </a:solidFill>
                <a:effectLst>
                  <a:outerShdw blurRad="38100" dist="38100" dir="2700000" algn="tl">
                    <a:srgbClr val="000000">
                      <a:alpha val="43137"/>
                    </a:srgbClr>
                  </a:outerShdw>
                </a:effectLst>
              </a:defRPr>
            </a:lvl2pPr>
            <a:lvl3pPr>
              <a:defRPr>
                <a:solidFill>
                  <a:schemeClr val="bg1"/>
                </a:solidFill>
                <a:effectLst>
                  <a:outerShdw blurRad="38100" dist="38100" dir="2700000" algn="tl">
                    <a:srgbClr val="000000">
                      <a:alpha val="43137"/>
                    </a:srgbClr>
                  </a:outerShdw>
                </a:effectLst>
              </a:defRPr>
            </a:lvl3pPr>
            <a:lvl4pPr>
              <a:defRPr>
                <a:solidFill>
                  <a:schemeClr val="bg1"/>
                </a:solidFill>
                <a:effectLst>
                  <a:outerShdw blurRad="38100" dist="38100" dir="2700000" algn="tl">
                    <a:srgbClr val="000000">
                      <a:alpha val="43137"/>
                    </a:srgbClr>
                  </a:outerShdw>
                </a:effectLst>
              </a:defRPr>
            </a:lvl4pPr>
            <a:lvl5pPr>
              <a:defRPr>
                <a:solidFill>
                  <a:schemeClr val="bg1"/>
                </a:solidFill>
                <a:effectLst>
                  <a:outerShdw blurRad="38100" dist="38100" dir="2700000" algn="tl">
                    <a:srgbClr val="000000">
                      <a:alpha val="43137"/>
                    </a:srgbClr>
                  </a:outerShdw>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1673B29-0DBA-4633-B208-C3FB3E7C3163}" type="datetimeFigureOut">
              <a:rPr lang="en-US" smtClean="0"/>
              <a:t>7/15/2016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BBF6BF-EA58-4DB6-941A-E604B46BC369}" type="slidenum">
              <a:rPr lang="en-US" smtClean="0"/>
              <a:t>‹#›</a:t>
            </a:fld>
            <a:endParaRPr lang="en-US"/>
          </a:p>
        </p:txBody>
      </p:sp>
    </p:spTree>
    <p:extLst>
      <p:ext uri="{BB962C8B-B14F-4D97-AF65-F5344CB8AC3E}">
        <p14:creationId xmlns:p14="http://schemas.microsoft.com/office/powerpoint/2010/main" val="1757001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effectLst>
                  <a:outerShdw blurRad="38100" dist="38100" dir="2700000" algn="tl">
                    <a:srgbClr val="000000">
                      <a:alpha val="43137"/>
                    </a:srgbClr>
                  </a:outerShdw>
                </a:effectLst>
              </a:defRPr>
            </a:lvl1pPr>
            <a:lvl2pPr>
              <a:defRPr>
                <a:solidFill>
                  <a:schemeClr val="bg1"/>
                </a:solidFill>
                <a:effectLst>
                  <a:outerShdw blurRad="38100" dist="38100" dir="2700000" algn="tl">
                    <a:srgbClr val="000000">
                      <a:alpha val="43137"/>
                    </a:srgbClr>
                  </a:outerShdw>
                </a:effectLst>
              </a:defRPr>
            </a:lvl2pPr>
            <a:lvl3pPr>
              <a:defRPr>
                <a:solidFill>
                  <a:schemeClr val="bg1"/>
                </a:solidFill>
                <a:effectLst>
                  <a:outerShdw blurRad="38100" dist="38100" dir="2700000" algn="tl">
                    <a:srgbClr val="000000">
                      <a:alpha val="43137"/>
                    </a:srgbClr>
                  </a:outerShdw>
                </a:effectLst>
              </a:defRPr>
            </a:lvl3pPr>
            <a:lvl4pPr>
              <a:defRPr>
                <a:solidFill>
                  <a:schemeClr val="bg1"/>
                </a:solidFill>
                <a:effectLst>
                  <a:outerShdw blurRad="38100" dist="38100" dir="2700000" algn="tl">
                    <a:srgbClr val="000000">
                      <a:alpha val="43137"/>
                    </a:srgbClr>
                  </a:outerShdw>
                </a:effectLst>
              </a:defRPr>
            </a:lvl4pPr>
            <a:lvl5pPr>
              <a:defRPr>
                <a:solidFill>
                  <a:schemeClr val="bg1"/>
                </a:solidFill>
                <a:effectLst>
                  <a:outerShdw blurRad="38100" dist="38100" dir="2700000" algn="tl">
                    <a:srgbClr val="000000">
                      <a:alpha val="43137"/>
                    </a:srgbClr>
                  </a:outerShdw>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1673B29-0DBA-4633-B208-C3FB3E7C3163}" type="datetimeFigureOut">
              <a:rPr lang="en-US" smtClean="0"/>
              <a:t>7/15/2016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BBF6BF-EA58-4DB6-941A-E604B46BC369}" type="slidenum">
              <a:rPr lang="en-US" smtClean="0"/>
              <a:t>‹#›</a:t>
            </a:fld>
            <a:endParaRPr lang="en-US"/>
          </a:p>
        </p:txBody>
      </p:sp>
    </p:spTree>
    <p:extLst>
      <p:ext uri="{BB962C8B-B14F-4D97-AF65-F5344CB8AC3E}">
        <p14:creationId xmlns:p14="http://schemas.microsoft.com/office/powerpoint/2010/main" val="3527258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bg1"/>
                </a:solidFill>
                <a:effectLst>
                  <a:outerShdw blurRad="38100" dist="38100" dir="2700000" algn="tl">
                    <a:srgbClr val="000000">
                      <a:alpha val="43137"/>
                    </a:srgbClr>
                  </a:outerShdw>
                </a:effectLst>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673B29-0DBA-4633-B208-C3FB3E7C3163}" type="datetimeFigureOut">
              <a:rPr lang="en-US" smtClean="0"/>
              <a:t>7/15/2016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BBF6BF-EA58-4DB6-941A-E604B46BC369}" type="slidenum">
              <a:rPr lang="en-US" smtClean="0"/>
              <a:t>‹#›</a:t>
            </a:fld>
            <a:endParaRPr lang="en-US"/>
          </a:p>
        </p:txBody>
      </p:sp>
    </p:spTree>
    <p:extLst>
      <p:ext uri="{BB962C8B-B14F-4D97-AF65-F5344CB8AC3E}">
        <p14:creationId xmlns:p14="http://schemas.microsoft.com/office/powerpoint/2010/main" val="2682933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bg1"/>
                </a:solidFill>
                <a:effectLst>
                  <a:outerShdw blurRad="38100" dist="38100" dir="2700000" algn="tl">
                    <a:srgbClr val="000000">
                      <a:alpha val="43137"/>
                    </a:srgbClr>
                  </a:outerShdw>
                </a:effectLst>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673B29-0DBA-4633-B208-C3FB3E7C3163}" type="datetimeFigureOut">
              <a:rPr lang="en-US" smtClean="0"/>
              <a:t>7/15/2016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BBF6BF-EA58-4DB6-941A-E604B46BC369}" type="slidenum">
              <a:rPr lang="en-US" smtClean="0"/>
              <a:t>‹#›</a:t>
            </a:fld>
            <a:endParaRPr lang="en-US"/>
          </a:p>
        </p:txBody>
      </p:sp>
    </p:spTree>
    <p:extLst>
      <p:ext uri="{BB962C8B-B14F-4D97-AF65-F5344CB8AC3E}">
        <p14:creationId xmlns:p14="http://schemas.microsoft.com/office/powerpoint/2010/main" val="2149233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1673B29-0DBA-4633-B208-C3FB3E7C3163}" type="datetimeFigureOut">
              <a:rPr lang="en-US" smtClean="0"/>
              <a:t>7/15/2016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BBF6BF-EA58-4DB6-941A-E604B46BC369}" type="slidenum">
              <a:rPr lang="en-US" smtClean="0"/>
              <a:t>‹#›</a:t>
            </a:fld>
            <a:endParaRPr lang="en-US"/>
          </a:p>
        </p:txBody>
      </p:sp>
    </p:spTree>
    <p:extLst>
      <p:ext uri="{BB962C8B-B14F-4D97-AF65-F5344CB8AC3E}">
        <p14:creationId xmlns:p14="http://schemas.microsoft.com/office/powerpoint/2010/main" val="752640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1673B29-0DBA-4633-B208-C3FB3E7C3163}" type="datetimeFigureOut">
              <a:rPr lang="en-US" smtClean="0"/>
              <a:t>7/15/2016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BBF6BF-EA58-4DB6-941A-E604B46BC369}" type="slidenum">
              <a:rPr lang="en-US" smtClean="0"/>
              <a:t>‹#›</a:t>
            </a:fld>
            <a:endParaRPr lang="en-US"/>
          </a:p>
        </p:txBody>
      </p:sp>
    </p:spTree>
    <p:extLst>
      <p:ext uri="{BB962C8B-B14F-4D97-AF65-F5344CB8AC3E}">
        <p14:creationId xmlns:p14="http://schemas.microsoft.com/office/powerpoint/2010/main" val="1853623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1673B29-0DBA-4633-B208-C3FB3E7C3163}" type="datetimeFigureOut">
              <a:rPr lang="en-US" smtClean="0"/>
              <a:t>7/15/2016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BBF6BF-EA58-4DB6-941A-E604B46BC369}" type="slidenum">
              <a:rPr lang="en-US" smtClean="0"/>
              <a:t>‹#›</a:t>
            </a:fld>
            <a:endParaRPr lang="en-US"/>
          </a:p>
        </p:txBody>
      </p:sp>
    </p:spTree>
    <p:extLst>
      <p:ext uri="{BB962C8B-B14F-4D97-AF65-F5344CB8AC3E}">
        <p14:creationId xmlns:p14="http://schemas.microsoft.com/office/powerpoint/2010/main" val="342798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673B29-0DBA-4633-B208-C3FB3E7C3163}" type="datetimeFigureOut">
              <a:rPr lang="en-US" smtClean="0"/>
              <a:t>7/15/2016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BBF6BF-EA58-4DB6-941A-E604B46BC369}" type="slidenum">
              <a:rPr lang="en-US" smtClean="0"/>
              <a:t>‹#›</a:t>
            </a:fld>
            <a:endParaRPr lang="en-US"/>
          </a:p>
        </p:txBody>
      </p:sp>
    </p:spTree>
    <p:extLst>
      <p:ext uri="{BB962C8B-B14F-4D97-AF65-F5344CB8AC3E}">
        <p14:creationId xmlns:p14="http://schemas.microsoft.com/office/powerpoint/2010/main" val="3550584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673B29-0DBA-4633-B208-C3FB3E7C3163}" type="datetimeFigureOut">
              <a:rPr lang="en-US" smtClean="0"/>
              <a:t>7/15/2016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BBF6BF-EA58-4DB6-941A-E604B46BC369}" type="slidenum">
              <a:rPr lang="en-US" smtClean="0"/>
              <a:t>‹#›</a:t>
            </a:fld>
            <a:endParaRPr lang="en-US"/>
          </a:p>
        </p:txBody>
      </p:sp>
    </p:spTree>
    <p:extLst>
      <p:ext uri="{BB962C8B-B14F-4D97-AF65-F5344CB8AC3E}">
        <p14:creationId xmlns:p14="http://schemas.microsoft.com/office/powerpoint/2010/main" val="792854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61" r:id="rId5"/>
    <p:sldLayoutId id="2147483652" r:id="rId6"/>
    <p:sldLayoutId id="2147483653" r:id="rId7"/>
    <p:sldLayoutId id="2147483654" r:id="rId8"/>
    <p:sldLayoutId id="2147483655" r:id="rId9"/>
    <p:sldLayoutId id="2147483656" r:id="rId10"/>
    <p:sldLayoutId id="214748365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jpe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GIF"/><Relationship Id="rId9" Type="http://schemas.openxmlformats.org/officeDocument/2006/relationships/image" Target="../media/image16.png"/><Relationship Id="rId14" Type="http://schemas.openxmlformats.org/officeDocument/2006/relationships/image" Target="../media/image2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7772400" cy="1470025"/>
          </a:xfrm>
        </p:spPr>
        <p:txBody>
          <a:bodyPr/>
          <a:lstStyle/>
          <a:p>
            <a:r>
              <a:rPr lang="en-US" dirty="0">
                <a:effectLst>
                  <a:outerShdw blurRad="38100" dist="38100" dir="2700000" algn="tl">
                    <a:srgbClr val="000000">
                      <a:alpha val="43137"/>
                    </a:srgbClr>
                  </a:outerShdw>
                </a:effectLst>
              </a:rPr>
              <a:t>BBS-Era Exploitation</a:t>
            </a:r>
            <a:br>
              <a:rPr lang="en-US" dirty="0">
                <a:effectLst>
                  <a:outerShdw blurRad="38100" dist="38100" dir="2700000" algn="tl">
                    <a:srgbClr val="000000">
                      <a:alpha val="43137"/>
                    </a:srgbClr>
                  </a:outerShdw>
                </a:effectLst>
              </a:rPr>
            </a:br>
            <a:r>
              <a:rPr lang="en-US" i="1" dirty="0">
                <a:effectLst>
                  <a:outerShdw blurRad="38100" dist="38100" dir="2700000" algn="tl">
                    <a:srgbClr val="000000">
                      <a:alpha val="43137"/>
                    </a:srgbClr>
                  </a:outerShdw>
                </a:effectLst>
                <a:latin typeface="Book Antiqua" pitchFamily="18" charset="0"/>
              </a:rPr>
              <a:t>for</a:t>
            </a:r>
            <a:r>
              <a:rPr lang="en-US" dirty="0">
                <a:effectLst>
                  <a:outerShdw blurRad="38100" dist="38100" dir="2700000" algn="tl">
                    <a:srgbClr val="000000">
                      <a:alpha val="43137"/>
                    </a:srgbClr>
                  </a:outerShdw>
                </a:effectLst>
              </a:rPr>
              <a:t>  Fun  </a:t>
            </a:r>
            <a:r>
              <a:rPr lang="en-US" dirty="0">
                <a:effectLst>
                  <a:outerShdw blurRad="38100" dist="38100" dir="2700000" algn="tl">
                    <a:srgbClr val="000000">
                      <a:alpha val="43137"/>
                    </a:srgbClr>
                  </a:outerShdw>
                </a:effectLst>
                <a:latin typeface="Book Antiqua" pitchFamily="18" charset="0"/>
              </a:rPr>
              <a:t>&amp; </a:t>
            </a:r>
            <a:r>
              <a:rPr lang="en-US" dirty="0">
                <a:effectLst>
                  <a:outerShdw blurRad="38100" dist="38100" dir="2700000" algn="tl">
                    <a:srgbClr val="000000">
                      <a:alpha val="43137"/>
                    </a:srgbClr>
                  </a:outerShdw>
                </a:effectLst>
              </a:rPr>
              <a:t> Anachronism</a:t>
            </a:r>
          </a:p>
        </p:txBody>
      </p:sp>
      <p:sp>
        <p:nvSpPr>
          <p:cNvPr id="3" name="Subtitle 2"/>
          <p:cNvSpPr>
            <a:spLocks noGrp="1"/>
          </p:cNvSpPr>
          <p:nvPr>
            <p:ph type="subTitle" idx="1"/>
          </p:nvPr>
        </p:nvSpPr>
        <p:spPr>
          <a:xfrm>
            <a:off x="1371600" y="3736975"/>
            <a:ext cx="6400800" cy="1752600"/>
          </a:xfrm>
        </p:spPr>
        <p:txBody>
          <a:bodyPr/>
          <a:lstStyle/>
          <a:p>
            <a:r>
              <a:rPr lang="en-US" dirty="0">
                <a:effectLst>
                  <a:outerShdw blurRad="38100" dist="38100" dir="2700000" algn="tl">
                    <a:srgbClr val="000000">
                      <a:alpha val="43137"/>
                    </a:srgbClr>
                  </a:outerShdw>
                </a:effectLst>
              </a:rPr>
              <a:t>Derek </a:t>
            </a:r>
            <a:r>
              <a:rPr lang="en-US" dirty="0" err="1">
                <a:effectLst>
                  <a:outerShdw blurRad="38100" dist="38100" dir="2700000" algn="tl">
                    <a:srgbClr val="000000">
                      <a:alpha val="43137"/>
                    </a:srgbClr>
                  </a:outerShdw>
                </a:effectLst>
              </a:rPr>
              <a:t>Soeder</a:t>
            </a:r>
            <a:r>
              <a:rPr lang="en-US"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latin typeface="Book Antiqua" pitchFamily="18" charset="0"/>
              </a:rPr>
              <a:t>&amp;</a:t>
            </a:r>
            <a:r>
              <a:rPr lang="en-US" dirty="0">
                <a:effectLst>
                  <a:outerShdw blurRad="38100" dist="38100" dir="2700000" algn="tl">
                    <a:srgbClr val="000000">
                      <a:alpha val="43137"/>
                    </a:srgbClr>
                  </a:outerShdw>
                </a:effectLst>
              </a:rPr>
              <a:t> Paul Mehta</a:t>
            </a:r>
          </a:p>
          <a:p>
            <a:r>
              <a:rPr lang="en-US" dirty="0" err="1">
                <a:effectLst>
                  <a:outerShdw blurRad="38100" dist="38100" dir="2700000" algn="tl">
                    <a:srgbClr val="000000">
                      <a:alpha val="43137"/>
                    </a:srgbClr>
                  </a:outerShdw>
                </a:effectLst>
              </a:rPr>
              <a:t>Cylance</a:t>
            </a:r>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June 17, 2016</a:t>
            </a:r>
          </a:p>
        </p:txBody>
      </p:sp>
      <p:sp>
        <p:nvSpPr>
          <p:cNvPr id="4" name="TextBox 3"/>
          <p:cNvSpPr txBox="1"/>
          <p:nvPr/>
        </p:nvSpPr>
        <p:spPr>
          <a:xfrm>
            <a:off x="152400" y="5780782"/>
            <a:ext cx="8839200" cy="954107"/>
          </a:xfrm>
          <a:prstGeom prst="rect">
            <a:avLst/>
          </a:prstGeom>
          <a:noFill/>
        </p:spPr>
        <p:txBody>
          <a:bodyPr wrap="square" rtlCol="0">
            <a:spAutoFit/>
          </a:bodyPr>
          <a:lstStyle/>
          <a:p>
            <a:pPr algn="just"/>
            <a:r>
              <a:rPr lang="en-US" sz="800" dirty="0">
                <a:solidFill>
                  <a:schemeClr val="bg1">
                    <a:lumMod val="50000"/>
                  </a:schemeClr>
                </a:solidFill>
                <a:effectLst>
                  <a:outerShdw blurRad="38100" dist="38100" dir="2700000" algn="tl">
                    <a:srgbClr val="000000">
                      <a:alpha val="43137"/>
                    </a:srgbClr>
                  </a:outerShdw>
                </a:effectLst>
              </a:rPr>
              <a:t>All materials contained herein are the property of </a:t>
            </a:r>
            <a:r>
              <a:rPr lang="en-US" sz="800" dirty="0" err="1">
                <a:solidFill>
                  <a:schemeClr val="bg1">
                    <a:lumMod val="50000"/>
                  </a:schemeClr>
                </a:solidFill>
                <a:effectLst>
                  <a:outerShdw blurRad="38100" dist="38100" dir="2700000" algn="tl">
                    <a:srgbClr val="000000">
                      <a:alpha val="43137"/>
                    </a:srgbClr>
                  </a:outerShdw>
                </a:effectLst>
              </a:rPr>
              <a:t>Cylance</a:t>
            </a:r>
            <a:r>
              <a:rPr lang="en-US" sz="800" dirty="0">
                <a:solidFill>
                  <a:schemeClr val="bg1">
                    <a:lumMod val="50000"/>
                  </a:schemeClr>
                </a:solidFill>
                <a:effectLst>
                  <a:outerShdw blurRad="38100" dist="38100" dir="2700000" algn="tl">
                    <a:srgbClr val="000000">
                      <a:alpha val="43137"/>
                    </a:srgbClr>
                  </a:outerShdw>
                </a:effectLst>
              </a:rPr>
              <a:t> Inc. ("</a:t>
            </a:r>
            <a:r>
              <a:rPr lang="en-US" sz="800" dirty="0" err="1">
                <a:solidFill>
                  <a:schemeClr val="bg1">
                    <a:lumMod val="50000"/>
                  </a:schemeClr>
                </a:solidFill>
                <a:effectLst>
                  <a:outerShdw blurRad="38100" dist="38100" dir="2700000" algn="tl">
                    <a:srgbClr val="000000">
                      <a:alpha val="43137"/>
                    </a:srgbClr>
                  </a:outerShdw>
                </a:effectLst>
              </a:rPr>
              <a:t>Cylance</a:t>
            </a:r>
            <a:r>
              <a:rPr lang="en-US" sz="800" dirty="0">
                <a:solidFill>
                  <a:schemeClr val="bg1">
                    <a:lumMod val="50000"/>
                  </a:schemeClr>
                </a:solidFill>
                <a:effectLst>
                  <a:outerShdw blurRad="38100" dist="38100" dir="2700000" algn="tl">
                    <a:srgbClr val="000000">
                      <a:alpha val="43137"/>
                    </a:srgbClr>
                  </a:outerShdw>
                </a:effectLst>
              </a:rPr>
              <a:t>") and are protected by United States and international copyright laws. However, certain images have an associated source URL to provide credit to the original source. You may not reproduce, modify, distribute or republish materials contained herein (either directly or by </a:t>
            </a:r>
            <a:r>
              <a:rPr lang="en-US" sz="800" dirty="0" err="1">
                <a:solidFill>
                  <a:schemeClr val="bg1">
                    <a:lumMod val="50000"/>
                  </a:schemeClr>
                </a:solidFill>
                <a:effectLst>
                  <a:outerShdw blurRad="38100" dist="38100" dir="2700000" algn="tl">
                    <a:srgbClr val="000000">
                      <a:alpha val="43137"/>
                    </a:srgbClr>
                  </a:outerShdw>
                </a:effectLst>
              </a:rPr>
              <a:t>hotlinking</a:t>
            </a:r>
            <a:r>
              <a:rPr lang="en-US" sz="800" dirty="0">
                <a:solidFill>
                  <a:schemeClr val="bg1">
                    <a:lumMod val="50000"/>
                  </a:schemeClr>
                </a:solidFill>
                <a:effectLst>
                  <a:outerShdw blurRad="38100" dist="38100" dir="2700000" algn="tl">
                    <a:srgbClr val="000000">
                      <a:alpha val="43137"/>
                    </a:srgbClr>
                  </a:outerShdw>
                </a:effectLst>
              </a:rPr>
              <a:t>) without the prior written permission of </a:t>
            </a:r>
            <a:r>
              <a:rPr lang="en-US" sz="800" dirty="0" err="1">
                <a:solidFill>
                  <a:schemeClr val="bg1">
                    <a:lumMod val="50000"/>
                  </a:schemeClr>
                </a:solidFill>
                <a:effectLst>
                  <a:outerShdw blurRad="38100" dist="38100" dir="2700000" algn="tl">
                    <a:srgbClr val="000000">
                      <a:alpha val="43137"/>
                    </a:srgbClr>
                  </a:outerShdw>
                </a:effectLst>
              </a:rPr>
              <a:t>Cylance</a:t>
            </a:r>
            <a:r>
              <a:rPr lang="en-US" sz="800" dirty="0">
                <a:solidFill>
                  <a:schemeClr val="bg1">
                    <a:lumMod val="50000"/>
                  </a:schemeClr>
                </a:solidFill>
                <a:effectLst>
                  <a:outerShdw blurRad="38100" dist="38100" dir="2700000" algn="tl">
                    <a:srgbClr val="000000">
                      <a:alpha val="43137"/>
                    </a:srgbClr>
                  </a:outerShdw>
                </a:effectLst>
              </a:rPr>
              <a:t>. Inquiries should be directed to legal@cylance.com. You may not alter or remove any trademark, copyright or other notice from copies of </a:t>
            </a:r>
            <a:r>
              <a:rPr lang="en-US" sz="800" dirty="0" smtClean="0">
                <a:solidFill>
                  <a:schemeClr val="bg1">
                    <a:lumMod val="50000"/>
                  </a:schemeClr>
                </a:solidFill>
                <a:effectLst>
                  <a:outerShdw blurRad="38100" dist="38100" dir="2700000" algn="tl">
                    <a:srgbClr val="000000">
                      <a:alpha val="43137"/>
                    </a:srgbClr>
                  </a:outerShdw>
                </a:effectLst>
              </a:rPr>
              <a:t>content. You </a:t>
            </a:r>
            <a:r>
              <a:rPr lang="en-US" sz="800" dirty="0">
                <a:solidFill>
                  <a:schemeClr val="bg1">
                    <a:lumMod val="50000"/>
                  </a:schemeClr>
                </a:solidFill>
                <a:effectLst>
                  <a:outerShdw blurRad="38100" dist="38100" dir="2700000" algn="tl">
                    <a:srgbClr val="000000">
                      <a:alpha val="43137"/>
                    </a:srgbClr>
                  </a:outerShdw>
                </a:effectLst>
              </a:rPr>
              <a:t>may, however, download material from the site for your personal, noncommercial use only. </a:t>
            </a:r>
            <a:r>
              <a:rPr lang="en-US" sz="800" dirty="0" err="1">
                <a:solidFill>
                  <a:schemeClr val="bg1">
                    <a:lumMod val="50000"/>
                  </a:schemeClr>
                </a:solidFill>
                <a:effectLst>
                  <a:outerShdw blurRad="38100" dist="38100" dir="2700000" algn="tl">
                    <a:srgbClr val="000000">
                      <a:alpha val="43137"/>
                    </a:srgbClr>
                  </a:outerShdw>
                </a:effectLst>
              </a:rPr>
              <a:t>Cylance</a:t>
            </a:r>
            <a:r>
              <a:rPr lang="en-US" sz="800" dirty="0">
                <a:solidFill>
                  <a:schemeClr val="bg1">
                    <a:lumMod val="50000"/>
                  </a:schemeClr>
                </a:solidFill>
                <a:effectLst>
                  <a:outerShdw blurRad="38100" dist="38100" dir="2700000" algn="tl">
                    <a:srgbClr val="000000">
                      <a:alpha val="43137"/>
                    </a:srgbClr>
                  </a:outerShdw>
                </a:effectLst>
              </a:rPr>
              <a:t> reserve all rights in and title to all material so downloaded.</a:t>
            </a:r>
          </a:p>
          <a:p>
            <a:pPr algn="just"/>
            <a:endParaRPr lang="en-US" sz="800" dirty="0">
              <a:solidFill>
                <a:schemeClr val="bg1">
                  <a:lumMod val="50000"/>
                </a:schemeClr>
              </a:solidFill>
              <a:effectLst>
                <a:outerShdw blurRad="38100" dist="38100" dir="2700000" algn="tl">
                  <a:srgbClr val="000000">
                    <a:alpha val="43137"/>
                  </a:srgbClr>
                </a:outerShdw>
              </a:effectLst>
            </a:endParaRPr>
          </a:p>
          <a:p>
            <a:pPr algn="just"/>
            <a:r>
              <a:rPr lang="en-US" sz="800" dirty="0">
                <a:solidFill>
                  <a:schemeClr val="bg1">
                    <a:lumMod val="50000"/>
                  </a:schemeClr>
                </a:solidFill>
                <a:effectLst>
                  <a:outerShdw blurRad="38100" dist="38100" dir="2700000" algn="tl">
                    <a:srgbClr val="000000">
                      <a:alpha val="43137"/>
                    </a:srgbClr>
                  </a:outerShdw>
                </a:effectLst>
              </a:rPr>
              <a:t>All trademarks, service marks, trade names, trade dress, product names and logos appearing in the materials are the property of their respective owners, including in some instances </a:t>
            </a:r>
            <a:r>
              <a:rPr lang="en-US" sz="800" dirty="0" err="1">
                <a:solidFill>
                  <a:schemeClr val="bg1">
                    <a:lumMod val="50000"/>
                  </a:schemeClr>
                </a:solidFill>
                <a:effectLst>
                  <a:outerShdw blurRad="38100" dist="38100" dir="2700000" algn="tl">
                    <a:srgbClr val="000000">
                      <a:alpha val="43137"/>
                    </a:srgbClr>
                  </a:outerShdw>
                </a:effectLst>
              </a:rPr>
              <a:t>Cylance</a:t>
            </a:r>
            <a:r>
              <a:rPr lang="en-US" sz="800" dirty="0">
                <a:solidFill>
                  <a:schemeClr val="bg1">
                    <a:lumMod val="50000"/>
                  </a:schemeClr>
                </a:solidFill>
                <a:effectLst>
                  <a:outerShdw blurRad="38100" dist="38100" dir="2700000" algn="tl">
                    <a:srgbClr val="000000">
                      <a:alpha val="43137"/>
                    </a:srgbClr>
                  </a:outerShdw>
                </a:effectLst>
              </a:rPr>
              <a:t>. Any rights not expressly granted herein are reserved.</a:t>
            </a:r>
            <a:endParaRPr lang="en-US" sz="800" dirty="0" smtClean="0">
              <a:solidFill>
                <a:schemeClr val="bg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846489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RIPterm</a:t>
            </a:r>
            <a:r>
              <a:rPr lang="en-US" dirty="0"/>
              <a:t>: Reversing</a:t>
            </a:r>
          </a:p>
        </p:txBody>
      </p:sp>
      <p:sp>
        <p:nvSpPr>
          <p:cNvPr id="5" name="Content Placeholder 2"/>
          <p:cNvSpPr>
            <a:spLocks noGrp="1"/>
          </p:cNvSpPr>
          <p:nvPr>
            <p:ph idx="1"/>
          </p:nvPr>
        </p:nvSpPr>
        <p:spPr>
          <a:xfrm>
            <a:off x="457200" y="1600200"/>
            <a:ext cx="8229600" cy="4525963"/>
          </a:xfrm>
        </p:spPr>
        <p:txBody>
          <a:bodyPr/>
          <a:lstStyle/>
          <a:p>
            <a:r>
              <a:rPr lang="en-US" dirty="0">
                <a:effectLst/>
              </a:rPr>
              <a:t>IDA doesn't understand RIPTERM.EXE</a:t>
            </a:r>
            <a:endParaRPr lang="en-US" dirty="0"/>
          </a:p>
        </p:txBody>
      </p:sp>
      <p:pic>
        <p:nvPicPr>
          <p:cNvPr id="8" name="Picture 7"/>
          <p:cNvPicPr>
            <a:picLocks noChangeAspect="1"/>
          </p:cNvPicPr>
          <p:nvPr/>
        </p:nvPicPr>
        <p:blipFill>
          <a:blip r:embed="rId2">
            <a:clrChange>
              <a:clrFrom>
                <a:srgbClr val="FFAEC9"/>
              </a:clrFrom>
              <a:clrTo>
                <a:srgbClr val="FFAEC9">
                  <a:alpha val="0"/>
                </a:srgbClr>
              </a:clrTo>
            </a:clrChange>
            <a:extLst>
              <a:ext uri="{28A0092B-C50C-407E-A947-70E740481C1C}">
                <a14:useLocalDpi xmlns:a14="http://schemas.microsoft.com/office/drawing/2010/main" val="0"/>
              </a:ext>
            </a:extLst>
          </a:blip>
          <a:stretch>
            <a:fillRect/>
          </a:stretch>
        </p:blipFill>
        <p:spPr>
          <a:xfrm>
            <a:off x="7429391" y="1219200"/>
            <a:ext cx="1257409" cy="1394581"/>
          </a:xfrm>
          <a:prstGeom prst="rect">
            <a:avLst/>
          </a:prstGeom>
          <a:effectLst>
            <a:glow rad="228600">
              <a:schemeClr val="accent5">
                <a:satMod val="175000"/>
                <a:alpha val="40000"/>
              </a:schemeClr>
            </a:glow>
          </a:effectLst>
        </p:spPr>
      </p:pic>
      <p:grpSp>
        <p:nvGrpSpPr>
          <p:cNvPr id="11" name="Group 10"/>
          <p:cNvGrpSpPr/>
          <p:nvPr/>
        </p:nvGrpSpPr>
        <p:grpSpPr>
          <a:xfrm>
            <a:off x="1066668" y="2438400"/>
            <a:ext cx="7000758" cy="3965587"/>
            <a:chOff x="1066668" y="2438400"/>
            <a:chExt cx="7000758" cy="3965587"/>
          </a:xfrm>
          <a:effectLst>
            <a:glow rad="228600">
              <a:schemeClr val="accent6">
                <a:satMod val="175000"/>
                <a:alpha val="40000"/>
              </a:schemeClr>
            </a:glow>
          </a:effectLst>
        </p:grpSpPr>
        <p:pic>
          <p:nvPicPr>
            <p:cNvPr id="6" name="Picture 5"/>
            <p:cNvPicPr>
              <a:picLocks noChangeAspect="1"/>
            </p:cNvPicPr>
            <p:nvPr/>
          </p:nvPicPr>
          <p:blipFill>
            <a:blip r:embed="rId3"/>
            <a:stretch>
              <a:fillRect/>
            </a:stretch>
          </p:blipFill>
          <p:spPr>
            <a:xfrm>
              <a:off x="2748324" y="2438400"/>
              <a:ext cx="4103151" cy="3467100"/>
            </a:xfrm>
            <a:prstGeom prst="rect">
              <a:avLst/>
            </a:prstGeom>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2040" y="4800600"/>
              <a:ext cx="5645386" cy="1603387"/>
            </a:xfrm>
            <a:prstGeom prst="rect">
              <a:avLst/>
            </a:prstGeom>
          </p:spPr>
        </p:pic>
        <p:pic>
          <p:nvPicPr>
            <p:cNvPr id="10" name="Picture 9"/>
            <p:cNvPicPr>
              <a:picLocks noChangeAspect="1"/>
            </p:cNvPicPr>
            <p:nvPr/>
          </p:nvPicPr>
          <p:blipFill>
            <a:blip r:embed="rId5">
              <a:clrChange>
                <a:clrFrom>
                  <a:srgbClr val="FFAEC9"/>
                </a:clrFrom>
                <a:clrTo>
                  <a:srgbClr val="FFAEC9">
                    <a:alpha val="0"/>
                  </a:srgbClr>
                </a:clrTo>
              </a:clrChange>
              <a:extLst>
                <a:ext uri="{28A0092B-C50C-407E-A947-70E740481C1C}">
                  <a14:useLocalDpi xmlns:a14="http://schemas.microsoft.com/office/drawing/2010/main" val="0"/>
                </a:ext>
              </a:extLst>
            </a:blip>
            <a:stretch>
              <a:fillRect/>
            </a:stretch>
          </p:blipFill>
          <p:spPr>
            <a:xfrm>
              <a:off x="1066668" y="3280608"/>
              <a:ext cx="3048264" cy="1242168"/>
            </a:xfrm>
            <a:prstGeom prst="rect">
              <a:avLst/>
            </a:prstGeom>
          </p:spPr>
        </p:pic>
      </p:grpSp>
    </p:spTree>
    <p:extLst>
      <p:ext uri="{BB962C8B-B14F-4D97-AF65-F5344CB8AC3E}">
        <p14:creationId xmlns:p14="http://schemas.microsoft.com/office/powerpoint/2010/main" val="250445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435">
                                          <p:stCondLst>
                                            <p:cond delay="0"/>
                                          </p:stCondLst>
                                        </p:cTn>
                                        <p:tgtEl>
                                          <p:spTgt spid="8"/>
                                        </p:tgtEl>
                                      </p:cBhvr>
                                    </p:animEffect>
                                    <p:anim calcmode="lin" valueType="num">
                                      <p:cBhvr>
                                        <p:cTn id="8" dur="1366"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8"/>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8"/>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8"/>
                                        </p:tgtEl>
                                        <p:attrNameLst>
                                          <p:attrName>ppt_y</p:attrName>
                                        </p:attrNameLst>
                                      </p:cBhvr>
                                      <p:tavLst>
                                        <p:tav tm="0" fmla="#ppt_y-sin(pi*$)/81">
                                          <p:val>
                                            <p:fltVal val="0"/>
                                          </p:val>
                                        </p:tav>
                                        <p:tav tm="100000">
                                          <p:val>
                                            <p:fltVal val="1"/>
                                          </p:val>
                                        </p:tav>
                                      </p:tavLst>
                                    </p:anim>
                                    <p:animScale>
                                      <p:cBhvr>
                                        <p:cTn id="13" dur="19">
                                          <p:stCondLst>
                                            <p:cond delay="487"/>
                                          </p:stCondLst>
                                        </p:cTn>
                                        <p:tgtEl>
                                          <p:spTgt spid="8"/>
                                        </p:tgtEl>
                                      </p:cBhvr>
                                      <p:to x="100000" y="60000"/>
                                    </p:animScale>
                                    <p:animScale>
                                      <p:cBhvr>
                                        <p:cTn id="14" dur="124" decel="50000">
                                          <p:stCondLst>
                                            <p:cond delay="507"/>
                                          </p:stCondLst>
                                        </p:cTn>
                                        <p:tgtEl>
                                          <p:spTgt spid="8"/>
                                        </p:tgtEl>
                                      </p:cBhvr>
                                      <p:to x="100000" y="100000"/>
                                    </p:animScale>
                                    <p:animScale>
                                      <p:cBhvr>
                                        <p:cTn id="15" dur="19">
                                          <p:stCondLst>
                                            <p:cond delay="984"/>
                                          </p:stCondLst>
                                        </p:cTn>
                                        <p:tgtEl>
                                          <p:spTgt spid="8"/>
                                        </p:tgtEl>
                                      </p:cBhvr>
                                      <p:to x="100000" y="80000"/>
                                    </p:animScale>
                                    <p:animScale>
                                      <p:cBhvr>
                                        <p:cTn id="16" dur="124" decel="50000">
                                          <p:stCondLst>
                                            <p:cond delay="1003"/>
                                          </p:stCondLst>
                                        </p:cTn>
                                        <p:tgtEl>
                                          <p:spTgt spid="8"/>
                                        </p:tgtEl>
                                      </p:cBhvr>
                                      <p:to x="100000" y="100000"/>
                                    </p:animScale>
                                    <p:animScale>
                                      <p:cBhvr>
                                        <p:cTn id="17" dur="19">
                                          <p:stCondLst>
                                            <p:cond delay="1231"/>
                                          </p:stCondLst>
                                        </p:cTn>
                                        <p:tgtEl>
                                          <p:spTgt spid="8"/>
                                        </p:tgtEl>
                                      </p:cBhvr>
                                      <p:to x="100000" y="90000"/>
                                    </p:animScale>
                                    <p:animScale>
                                      <p:cBhvr>
                                        <p:cTn id="18" dur="124" decel="50000">
                                          <p:stCondLst>
                                            <p:cond delay="1251"/>
                                          </p:stCondLst>
                                        </p:cTn>
                                        <p:tgtEl>
                                          <p:spTgt spid="8"/>
                                        </p:tgtEl>
                                      </p:cBhvr>
                                      <p:to x="100000" y="100000"/>
                                    </p:animScale>
                                    <p:animScale>
                                      <p:cBhvr>
                                        <p:cTn id="19" dur="19">
                                          <p:stCondLst>
                                            <p:cond delay="1356"/>
                                          </p:stCondLst>
                                        </p:cTn>
                                        <p:tgtEl>
                                          <p:spTgt spid="8"/>
                                        </p:tgtEl>
                                      </p:cBhvr>
                                      <p:to x="100000" y="95000"/>
                                    </p:animScale>
                                    <p:animScale>
                                      <p:cBhvr>
                                        <p:cTn id="20" dur="124" decel="50000">
                                          <p:stCondLst>
                                            <p:cond delay="1376"/>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4353499" y="2933701"/>
            <a:ext cx="1900097" cy="1562099"/>
          </a:xfrm>
          <a:prstGeom prst="rect">
            <a:avLst/>
          </a:prstGeom>
        </p:spPr>
      </p:pic>
      <p:sp>
        <p:nvSpPr>
          <p:cNvPr id="5" name="Content Placeholder 2"/>
          <p:cNvSpPr>
            <a:spLocks noGrp="1"/>
          </p:cNvSpPr>
          <p:nvPr>
            <p:ph idx="1"/>
          </p:nvPr>
        </p:nvSpPr>
        <p:spPr>
          <a:xfrm>
            <a:off x="533400" y="2286000"/>
            <a:ext cx="8534400" cy="1319422"/>
          </a:xfrm>
        </p:spPr>
        <p:txBody>
          <a:bodyPr>
            <a:normAutofit/>
          </a:bodyPr>
          <a:lstStyle/>
          <a:p>
            <a:pPr fontAlgn="ctr"/>
            <a:r>
              <a:rPr lang="en-US" dirty="0">
                <a:effectLst/>
              </a:rPr>
              <a:t>Dump memory during execution</a:t>
            </a:r>
          </a:p>
          <a:p>
            <a:pPr lvl="1" fontAlgn="ctr"/>
            <a:r>
              <a:rPr lang="en-US" dirty="0">
                <a:effectLst/>
              </a:rPr>
              <a:t>Oldie but goodie</a:t>
            </a:r>
          </a:p>
        </p:txBody>
      </p:sp>
      <p:pic>
        <p:nvPicPr>
          <p:cNvPr id="16" name="Picture 15"/>
          <p:cNvPicPr>
            <a:picLocks noChangeAspect="1"/>
          </p:cNvPicPr>
          <p:nvPr/>
        </p:nvPicPr>
        <p:blipFill>
          <a:blip r:embed="rId4"/>
          <a:stretch>
            <a:fillRect/>
          </a:stretch>
        </p:blipFill>
        <p:spPr>
          <a:xfrm>
            <a:off x="6762822" y="3726915"/>
            <a:ext cx="1238178" cy="663672"/>
          </a:xfrm>
          <a:prstGeom prst="rect">
            <a:avLst/>
          </a:prstGeom>
        </p:spPr>
      </p:pic>
      <p:pic>
        <p:nvPicPr>
          <p:cNvPr id="13" name="Picture 12"/>
          <p:cNvPicPr>
            <a:picLocks noChangeAspect="1"/>
          </p:cNvPicPr>
          <p:nvPr/>
        </p:nvPicPr>
        <p:blipFill>
          <a:blip r:embed="rId5"/>
          <a:stretch>
            <a:fillRect/>
          </a:stretch>
        </p:blipFill>
        <p:spPr>
          <a:xfrm>
            <a:off x="5999596" y="3339209"/>
            <a:ext cx="1526452" cy="807358"/>
          </a:xfrm>
          <a:prstGeom prst="rect">
            <a:avLst/>
          </a:prstGeom>
        </p:spPr>
      </p:pic>
      <p:sp>
        <p:nvSpPr>
          <p:cNvPr id="8" name="Content Placeholder 2"/>
          <p:cNvSpPr txBox="1">
            <a:spLocks/>
          </p:cNvSpPr>
          <p:nvPr/>
        </p:nvSpPr>
        <p:spPr>
          <a:xfrm>
            <a:off x="533400" y="990601"/>
            <a:ext cx="8229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effectLst>
                  <a:outerShdw blurRad="38100" dist="38100" dir="2700000" algn="tl">
                    <a:srgbClr val="000000">
                      <a:alpha val="43137"/>
                    </a:srgbClr>
                  </a:outerShdw>
                </a:effectLst>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effectLst/>
              </a:rPr>
              <a:t>Reconstitute PE from LE, open in IDA</a:t>
            </a:r>
            <a:br>
              <a:rPr lang="en-US" dirty="0">
                <a:effectLst/>
              </a:rPr>
            </a:br>
            <a:r>
              <a:rPr lang="en-US" dirty="0">
                <a:effectLst/>
              </a:rPr>
              <a:t>RIPTERM.EXE: DOS EXE </a:t>
            </a:r>
            <a:r>
              <a:rPr lang="en-US" dirty="0">
                <a:effectLst/>
                <a:sym typeface="Wingdings" panose="05000000000000000000" pitchFamily="2" charset="2"/>
              </a:rPr>
              <a:t> DOS/4GW  LE</a:t>
            </a:r>
            <a:endParaRPr lang="en-US" dirty="0"/>
          </a:p>
        </p:txBody>
      </p:sp>
      <p:pic>
        <p:nvPicPr>
          <p:cNvPr id="20" name="Picture 19"/>
          <p:cNvPicPr>
            <a:picLocks noChangeAspect="1"/>
          </p:cNvPicPr>
          <p:nvPr/>
        </p:nvPicPr>
        <p:blipFill>
          <a:blip r:embed="rId6"/>
          <a:stretch>
            <a:fillRect/>
          </a:stretch>
        </p:blipFill>
        <p:spPr>
          <a:xfrm>
            <a:off x="5581650" y="3810000"/>
            <a:ext cx="2114550" cy="2001919"/>
          </a:xfrm>
          <a:prstGeom prst="rect">
            <a:avLst/>
          </a:prstGeom>
        </p:spPr>
      </p:pic>
      <p:pic>
        <p:nvPicPr>
          <p:cNvPr id="21" name="Picture 20"/>
          <p:cNvPicPr>
            <a:picLocks noChangeAspect="1"/>
          </p:cNvPicPr>
          <p:nvPr/>
        </p:nvPicPr>
        <p:blipFill>
          <a:blip r:embed="rId7"/>
          <a:stretch>
            <a:fillRect/>
          </a:stretch>
        </p:blipFill>
        <p:spPr>
          <a:xfrm>
            <a:off x="1589617" y="4389876"/>
            <a:ext cx="3038475" cy="418024"/>
          </a:xfrm>
          <a:prstGeom prst="rect">
            <a:avLst/>
          </a:prstGeom>
        </p:spPr>
      </p:pic>
      <p:sp>
        <p:nvSpPr>
          <p:cNvPr id="22" name="Oval 21"/>
          <p:cNvSpPr/>
          <p:nvPr/>
        </p:nvSpPr>
        <p:spPr>
          <a:xfrm>
            <a:off x="1676400" y="4495800"/>
            <a:ext cx="533400" cy="193559"/>
          </a:xfrm>
          <a:prstGeom prst="ellipse">
            <a:avLst/>
          </a:prstGeom>
          <a:noFill/>
          <a:ln w="158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26" name="Straight Arrow Connector 25"/>
          <p:cNvCxnSpPr/>
          <p:nvPr/>
        </p:nvCxnSpPr>
        <p:spPr>
          <a:xfrm flipV="1">
            <a:off x="2199217" y="4475360"/>
            <a:ext cx="4152900" cy="970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p:cNvSpPr txBox="1">
            <a:spLocks/>
          </p:cNvSpPr>
          <p:nvPr/>
        </p:nvSpPr>
        <p:spPr>
          <a:xfrm>
            <a:off x="2434167" y="5122832"/>
            <a:ext cx="3048000" cy="6890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effectLst>
                  <a:outerShdw blurRad="38100" dist="38100" dir="2700000" algn="tl">
                    <a:srgbClr val="000000">
                      <a:alpha val="43137"/>
                    </a:srgbClr>
                  </a:outerShdw>
                </a:effectLst>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effectLst/>
                <a:latin typeface="MV Boli" panose="02000500030200090000" pitchFamily="2" charset="0"/>
                <a:cs typeface="MV Boli" panose="02000500030200090000" pitchFamily="2" charset="0"/>
              </a:rPr>
              <a:t>It’s a </a:t>
            </a:r>
            <a:r>
              <a:rPr lang="en-US" dirty="0" err="1">
                <a:effectLst/>
                <a:latin typeface="MV Boli" panose="02000500030200090000" pitchFamily="2" charset="0"/>
                <a:cs typeface="MV Boli" panose="02000500030200090000" pitchFamily="2" charset="0"/>
              </a:rPr>
              <a:t>strcpy</a:t>
            </a:r>
            <a:r>
              <a:rPr lang="en-US" dirty="0">
                <a:effectLst/>
                <a:latin typeface="MV Boli" panose="02000500030200090000" pitchFamily="2" charset="0"/>
                <a:cs typeface="MV Boli" panose="02000500030200090000" pitchFamily="2" charset="0"/>
              </a:rPr>
              <a:t>!</a:t>
            </a:r>
            <a:endParaRPr lang="en-US"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57125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par>
                          <p:cTn id="22" fill="hold">
                            <p:stCondLst>
                              <p:cond delay="500"/>
                            </p:stCondLst>
                            <p:childTnLst>
                              <p:par>
                                <p:cTn id="23" presetID="42" presetClass="path" presetSubtype="0" accel="50000" decel="50000" fill="hold" nodeType="afterEffect">
                                  <p:stCondLst>
                                    <p:cond delay="0"/>
                                  </p:stCondLst>
                                  <p:childTnLst>
                                    <p:animMotion origin="layout" path="M -1.11111E-6 -0.25 L -1.11111E-6 3.33333E-6 " pathEditMode="relative" rAng="0" ptsTypes="AA">
                                      <p:cBhvr>
                                        <p:cTn id="24" dur="1000" spd="-100000" fill="hold"/>
                                        <p:tgtEl>
                                          <p:spTgt spid="17"/>
                                        </p:tgtEl>
                                        <p:attrNameLst>
                                          <p:attrName>ppt_x</p:attrName>
                                          <p:attrName>ppt_y</p:attrName>
                                        </p:attrNameLst>
                                      </p:cBhvr>
                                      <p:rCtr x="0" y="12500"/>
                                    </p:animMotion>
                                  </p:childTnLst>
                                </p:cTn>
                              </p:par>
                              <p:par>
                                <p:cTn id="25" presetID="42" presetClass="path" presetSubtype="0" accel="50000" decel="50000" fill="hold" nodeType="withEffect">
                                  <p:stCondLst>
                                    <p:cond delay="0"/>
                                  </p:stCondLst>
                                  <p:childTnLst>
                                    <p:animMotion origin="layout" path="M -3.33333E-6 -0.25 L -3.33333E-6 -1.85185E-6 " pathEditMode="relative" rAng="0" ptsTypes="AA">
                                      <p:cBhvr>
                                        <p:cTn id="26" dur="1000" spd="-100000" fill="hold"/>
                                        <p:tgtEl>
                                          <p:spTgt spid="13"/>
                                        </p:tgtEl>
                                        <p:attrNameLst>
                                          <p:attrName>ppt_x</p:attrName>
                                          <p:attrName>ppt_y</p:attrName>
                                        </p:attrNameLst>
                                      </p:cBhvr>
                                      <p:rCtr x="0" y="12500"/>
                                    </p:animMotion>
                                  </p:childTnLst>
                                </p:cTn>
                              </p:par>
                              <p:par>
                                <p:cTn id="27" presetID="42" presetClass="path" presetSubtype="0" accel="50000" decel="50000" fill="hold" nodeType="withEffect">
                                  <p:stCondLst>
                                    <p:cond delay="0"/>
                                  </p:stCondLst>
                                  <p:childTnLst>
                                    <p:animMotion origin="layout" path="M -1.66667E-6 -0.25 L -1.66667E-6 1.85185E-6 " pathEditMode="relative" rAng="0" ptsTypes="AA">
                                      <p:cBhvr>
                                        <p:cTn id="28" dur="1000" spd="-100000" fill="hold"/>
                                        <p:tgtEl>
                                          <p:spTgt spid="16"/>
                                        </p:tgtEl>
                                        <p:attrNameLst>
                                          <p:attrName>ppt_x</p:attrName>
                                          <p:attrName>ppt_y</p:attrName>
                                        </p:attrNameLst>
                                      </p:cBhvr>
                                      <p:rCtr x="0" y="12500"/>
                                    </p:animMotion>
                                  </p:childTnLst>
                                </p:cTn>
                              </p:par>
                              <p:par>
                                <p:cTn id="29" presetID="42" presetClass="path" presetSubtype="0" accel="50000" decel="50000" fill="hold" grpId="0" nodeType="withEffect">
                                  <p:stCondLst>
                                    <p:cond delay="0"/>
                                  </p:stCondLst>
                                  <p:childTnLst>
                                    <p:animMotion origin="layout" path="M -2.22222E-6 -0.25 L -2.22222E-6 -2.96296E-6 " pathEditMode="relative" rAng="0" ptsTypes="AA">
                                      <p:cBhvr>
                                        <p:cTn id="30" dur="1000" spd="-100000" fill="hold"/>
                                        <p:tgtEl>
                                          <p:spTgt spid="5">
                                            <p:txEl>
                                              <p:pRg st="0" end="0"/>
                                            </p:txEl>
                                          </p:spTgt>
                                        </p:tgtEl>
                                        <p:attrNameLst>
                                          <p:attrName>ppt_x</p:attrName>
                                          <p:attrName>ppt_y</p:attrName>
                                        </p:attrNameLst>
                                      </p:cBhvr>
                                      <p:rCtr x="0" y="12500"/>
                                    </p:animMotion>
                                  </p:childTnLst>
                                </p:cTn>
                              </p:par>
                              <p:par>
                                <p:cTn id="31" presetID="42" presetClass="path" presetSubtype="0" accel="50000" decel="50000" fill="hold" grpId="0" nodeType="withEffect">
                                  <p:stCondLst>
                                    <p:cond delay="0"/>
                                  </p:stCondLst>
                                  <p:childTnLst>
                                    <p:animMotion origin="layout" path="M -3.05556E-6 -0.25 L -3.05556E-6 3.7037E-7 " pathEditMode="relative" rAng="0" ptsTypes="AA">
                                      <p:cBhvr>
                                        <p:cTn id="32" dur="1000" spd="-100000" fill="hold"/>
                                        <p:tgtEl>
                                          <p:spTgt spid="5">
                                            <p:txEl>
                                              <p:pRg st="1" end="1"/>
                                            </p:txEl>
                                          </p:spTgt>
                                        </p:tgtEl>
                                        <p:attrNameLst>
                                          <p:attrName>ppt_x</p:attrName>
                                          <p:attrName>ppt_y</p:attrName>
                                        </p:attrNameLst>
                                      </p:cBhvr>
                                      <p:rCtr x="0" y="12500"/>
                                    </p:animMotion>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randombar(horizontal)">
                                      <p:cBhvr>
                                        <p:cTn id="5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8" grpId="0"/>
      <p:bldP spid="22" grpId="0" animBg="1"/>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RIPterm</a:t>
            </a:r>
            <a:r>
              <a:rPr lang="en-US" dirty="0"/>
              <a:t>: Attacking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846138"/>
            <a:ext cx="1650794" cy="269206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1600041"/>
            <a:ext cx="4877223" cy="3657917"/>
          </a:xfrm>
          <a:prstGeom prst="rect">
            <a:avLst/>
          </a:prstGeom>
          <a:effectLst>
            <a:glow rad="228600">
              <a:schemeClr val="accent6">
                <a:satMod val="175000"/>
                <a:alpha val="40000"/>
              </a:schemeClr>
            </a:glow>
          </a:effectLst>
        </p:spPr>
      </p:pic>
      <p:sp>
        <p:nvSpPr>
          <p:cNvPr id="8" name="Oval 7"/>
          <p:cNvSpPr/>
          <p:nvPr/>
        </p:nvSpPr>
        <p:spPr>
          <a:xfrm>
            <a:off x="5867400" y="1447799"/>
            <a:ext cx="762000" cy="38100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474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1+#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RIPpy</a:t>
            </a:r>
            <a:r>
              <a:rPr lang="en-US" dirty="0"/>
              <a:t> Demo!</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538" y="1473099"/>
            <a:ext cx="6324925" cy="3911801"/>
          </a:xfrm>
          <a:prstGeom prst="rect">
            <a:avLst/>
          </a:prstGeom>
          <a:effectLst>
            <a:glow rad="228600">
              <a:schemeClr val="accent6">
                <a:satMod val="175000"/>
                <a:alpha val="40000"/>
              </a:schemeClr>
            </a:glow>
          </a:effectLst>
        </p:spPr>
      </p:pic>
    </p:spTree>
    <p:extLst>
      <p:ext uri="{BB962C8B-B14F-4D97-AF65-F5344CB8AC3E}">
        <p14:creationId xmlns:p14="http://schemas.microsoft.com/office/powerpoint/2010/main" val="21941569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RIPterm</a:t>
            </a:r>
            <a:r>
              <a:rPr lang="en-US" dirty="0"/>
              <a:t>: Exploiting</a:t>
            </a:r>
          </a:p>
        </p:txBody>
      </p:sp>
      <p:sp>
        <p:nvSpPr>
          <p:cNvPr id="9" name="Content Placeholder 8"/>
          <p:cNvSpPr>
            <a:spLocks noGrp="1"/>
          </p:cNvSpPr>
          <p:nvPr>
            <p:ph idx="1"/>
          </p:nvPr>
        </p:nvSpPr>
        <p:spPr>
          <a:xfrm>
            <a:off x="1524000" y="1600200"/>
            <a:ext cx="8229600" cy="4525963"/>
          </a:xfrm>
        </p:spPr>
        <p:txBody>
          <a:bodyPr/>
          <a:lstStyle/>
          <a:p>
            <a:r>
              <a:rPr lang="en-US" dirty="0"/>
              <a:t>No DEP</a:t>
            </a:r>
            <a:r>
              <a:rPr lang="en-US" dirty="0">
                <a:solidFill>
                  <a:schemeClr val="bg1">
                    <a:lumMod val="65000"/>
                  </a:schemeClr>
                </a:solidFill>
              </a:rPr>
              <a:t> (everything is RWX)</a:t>
            </a:r>
          </a:p>
          <a:p>
            <a:r>
              <a:rPr lang="en-US" dirty="0"/>
              <a:t>No ASLR</a:t>
            </a:r>
          </a:p>
          <a:p>
            <a:r>
              <a:rPr lang="en-US" dirty="0"/>
              <a:t>No </a:t>
            </a:r>
            <a:r>
              <a:rPr lang="en-US" dirty="0" err="1"/>
              <a:t>SafeSEH</a:t>
            </a:r>
            <a:endParaRPr lang="en-US" dirty="0"/>
          </a:p>
          <a:p>
            <a:r>
              <a:rPr lang="en-US" dirty="0"/>
              <a:t>No GS</a:t>
            </a:r>
          </a:p>
          <a:p>
            <a:r>
              <a:rPr lang="en-US" dirty="0"/>
              <a:t>No CFG</a:t>
            </a:r>
          </a:p>
          <a:p>
            <a:r>
              <a:rPr lang="en-US" dirty="0"/>
              <a:t>No CET</a:t>
            </a:r>
          </a:p>
          <a:p>
            <a:r>
              <a:rPr lang="en-US" dirty="0"/>
              <a:t>No Problem!</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1800" y="1143000"/>
            <a:ext cx="1600200" cy="1600200"/>
          </a:xfrm>
          <a:prstGeom prst="rect">
            <a:avLst/>
          </a:prstGeom>
          <a:effectLst>
            <a:glow rad="228600">
              <a:schemeClr val="accent6">
                <a:satMod val="175000"/>
                <a:alpha val="40000"/>
              </a:schemeClr>
            </a:glow>
          </a:effectLst>
        </p:spPr>
      </p:pic>
    </p:spTree>
    <p:extLst>
      <p:ext uri="{BB962C8B-B14F-4D97-AF65-F5344CB8AC3E}">
        <p14:creationId xmlns:p14="http://schemas.microsoft.com/office/powerpoint/2010/main" val="391946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249"/>
                                          </p:stCondLst>
                                        </p:cTn>
                                        <p:tgtEl>
                                          <p:spTgt spid="9">
                                            <p:txEl>
                                              <p:pRg st="0" end="0"/>
                                            </p:txEl>
                                          </p:spTgt>
                                        </p:tgtEl>
                                        <p:attrNameLst>
                                          <p:attrName>style.visibility</p:attrName>
                                        </p:attrNameLst>
                                      </p:cBhvr>
                                      <p:to>
                                        <p:strVal val="visible"/>
                                      </p:to>
                                    </p:set>
                                  </p:childTnLst>
                                </p:cTn>
                              </p:par>
                            </p:childTnLst>
                          </p:cTn>
                        </p:par>
                        <p:par>
                          <p:cTn id="7" fill="hold">
                            <p:stCondLst>
                              <p:cond delay="250"/>
                            </p:stCondLst>
                            <p:childTnLst>
                              <p:par>
                                <p:cTn id="8" presetID="42" presetClass="entr" presetSubtype="0" fill="hold" nodeType="after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anim calcmode="lin" valueType="num">
                                      <p:cBhvr>
                                        <p:cTn id="11" dur="500" fill="hold"/>
                                        <p:tgtEl>
                                          <p:spTgt spid="3"/>
                                        </p:tgtEl>
                                        <p:attrNameLst>
                                          <p:attrName>ppt_x</p:attrName>
                                        </p:attrNameLst>
                                      </p:cBhvr>
                                      <p:tavLst>
                                        <p:tav tm="0">
                                          <p:val>
                                            <p:strVal val="#ppt_x"/>
                                          </p:val>
                                        </p:tav>
                                        <p:tav tm="100000">
                                          <p:val>
                                            <p:strVal val="#ppt_x"/>
                                          </p:val>
                                        </p:tav>
                                      </p:tavLst>
                                    </p:anim>
                                    <p:anim calcmode="lin" valueType="num">
                                      <p:cBhvr>
                                        <p:cTn id="12"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249"/>
                                          </p:stCondLst>
                                        </p:cTn>
                                        <p:tgtEl>
                                          <p:spTgt spid="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249"/>
                                          </p:stCondLst>
                                        </p:cTn>
                                        <p:tgtEl>
                                          <p:spTgt spid="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249"/>
                                          </p:stCondLst>
                                        </p:cTn>
                                        <p:tgtEl>
                                          <p:spTgt spid="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249"/>
                                          </p:stCondLst>
                                        </p:cTn>
                                        <p:tgtEl>
                                          <p:spTgt spid="9">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249"/>
                                          </p:stCondLst>
                                        </p:cTn>
                                        <p:tgtEl>
                                          <p:spTgt spid="9">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249"/>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RIPterm</a:t>
            </a:r>
            <a:r>
              <a:rPr lang="en-US" dirty="0"/>
              <a:t>: Debugging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667000"/>
            <a:ext cx="4291956" cy="360914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17638"/>
            <a:ext cx="4035902" cy="3956647"/>
          </a:xfrm>
          <a:prstGeom prst="rect">
            <a:avLst/>
          </a:prstGeom>
        </p:spPr>
      </p:pic>
    </p:spTree>
    <p:extLst>
      <p:ext uri="{BB962C8B-B14F-4D97-AF65-F5344CB8AC3E}">
        <p14:creationId xmlns:p14="http://schemas.microsoft.com/office/powerpoint/2010/main" val="153495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5"/>
                                        </p:tgtEl>
                                        <p:attrNameLst>
                                          <p:attrName>ppt_y</p:attrName>
                                        </p:attrNameLst>
                                      </p:cBhvr>
                                      <p:tavLst>
                                        <p:tav tm="0">
                                          <p:val>
                                            <p:strVal val="#ppt_y"/>
                                          </p:val>
                                        </p:tav>
                                        <p:tav tm="100000">
                                          <p:val>
                                            <p:strVal val="#ppt_y+#ppt_h*1.125000"/>
                                          </p:val>
                                        </p:tav>
                                      </p:tavLst>
                                    </p:anim>
                                    <p:animEffect transition="out" filter="wipe(down)">
                                      <p:cBhvr>
                                        <p:cTn id="7" dur="500"/>
                                        <p:tgtEl>
                                          <p:spTgt spid="5"/>
                                        </p:tgtEl>
                                      </p:cBhvr>
                                    </p:animEffect>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Wildcat: Attack Surface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083" y="1524000"/>
            <a:ext cx="7315835" cy="4572396"/>
          </a:xfrm>
          <a:effectLst>
            <a:glow rad="228600">
              <a:schemeClr val="accent6">
                <a:satMod val="175000"/>
                <a:alpha val="40000"/>
              </a:schemeClr>
            </a:glow>
          </a:effectLst>
        </p:spPr>
      </p:pic>
    </p:spTree>
    <p:extLst>
      <p:ext uri="{BB962C8B-B14F-4D97-AF65-F5344CB8AC3E}">
        <p14:creationId xmlns:p14="http://schemas.microsoft.com/office/powerpoint/2010/main" val="27316236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Wildcat: Reversing</a:t>
            </a:r>
          </a:p>
        </p:txBody>
      </p:sp>
      <p:sp>
        <p:nvSpPr>
          <p:cNvPr id="3" name="Content Placeholder 2"/>
          <p:cNvSpPr>
            <a:spLocks noGrp="1"/>
          </p:cNvSpPr>
          <p:nvPr>
            <p:ph idx="1"/>
          </p:nvPr>
        </p:nvSpPr>
        <p:spPr>
          <a:xfrm>
            <a:off x="457200" y="1905000"/>
            <a:ext cx="8229600" cy="1219200"/>
          </a:xfrm>
        </p:spPr>
        <p:txBody>
          <a:bodyPr>
            <a:normAutofit/>
          </a:bodyPr>
          <a:lstStyle/>
          <a:p>
            <a:r>
              <a:rPr lang="en-US" dirty="0">
                <a:effectLst/>
              </a:rPr>
              <a:t>FLIRT</a:t>
            </a:r>
            <a:br>
              <a:rPr lang="en-US" dirty="0">
                <a:effectLst/>
              </a:rPr>
            </a:br>
            <a:r>
              <a:rPr lang="en-US" dirty="0">
                <a:effectLst/>
              </a:rPr>
              <a:t>works great:</a:t>
            </a:r>
          </a:p>
        </p:txBody>
      </p:sp>
      <p:pic>
        <p:nvPicPr>
          <p:cNvPr id="4" name="Picture 3"/>
          <p:cNvPicPr>
            <a:picLocks noChangeAspect="1"/>
          </p:cNvPicPr>
          <p:nvPr/>
        </p:nvPicPr>
        <p:blipFill>
          <a:blip r:embed="rId2">
            <a:clrChange>
              <a:clrFrom>
                <a:srgbClr val="FFAEC9"/>
              </a:clrFrom>
              <a:clrTo>
                <a:srgbClr val="FFAEC9">
                  <a:alpha val="0"/>
                </a:srgbClr>
              </a:clrTo>
            </a:clrChange>
            <a:extLst>
              <a:ext uri="{28A0092B-C50C-407E-A947-70E740481C1C}">
                <a14:useLocalDpi xmlns:a14="http://schemas.microsoft.com/office/drawing/2010/main" val="0"/>
              </a:ext>
            </a:extLst>
          </a:blip>
          <a:stretch>
            <a:fillRect/>
          </a:stretch>
        </p:blipFill>
        <p:spPr>
          <a:xfrm>
            <a:off x="4409323" y="4579169"/>
            <a:ext cx="3444538" cy="1546994"/>
          </a:xfrm>
          <a:prstGeom prst="rect">
            <a:avLst/>
          </a:prstGeom>
          <a:effectLst>
            <a:glow rad="228600">
              <a:schemeClr val="accent5">
                <a:satMod val="175000"/>
                <a:alpha val="40000"/>
              </a:schemeClr>
            </a:glo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6385" y="1417638"/>
            <a:ext cx="5110415" cy="2789924"/>
          </a:xfrm>
          <a:prstGeom prst="rect">
            <a:avLst/>
          </a:prstGeom>
          <a:effectLst>
            <a:glow rad="228600">
              <a:schemeClr val="accent6">
                <a:satMod val="175000"/>
                <a:alpha val="40000"/>
              </a:schemeClr>
            </a:glow>
          </a:effectLst>
        </p:spPr>
      </p:pic>
      <p:sp>
        <p:nvSpPr>
          <p:cNvPr id="8" name="Content Placeholder 2"/>
          <p:cNvSpPr txBox="1">
            <a:spLocks/>
          </p:cNvSpPr>
          <p:nvPr/>
        </p:nvSpPr>
        <p:spPr>
          <a:xfrm>
            <a:off x="457200" y="4724400"/>
            <a:ext cx="8229600" cy="1219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solidFill>
                <a:effectLst>
                  <a:outerShdw blurRad="38100" dist="38100" dir="2700000" algn="tl">
                    <a:srgbClr val="000000">
                      <a:alpha val="43137"/>
                    </a:srgbClr>
                  </a:outerShdw>
                </a:effectLst>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effectLst/>
              </a:rPr>
              <a:t>Decompiler</a:t>
            </a:r>
            <a:r>
              <a:rPr lang="en-US" dirty="0">
                <a:effectLst/>
              </a:rPr>
              <a:t/>
            </a:r>
            <a:br>
              <a:rPr lang="en-US" dirty="0">
                <a:effectLst/>
              </a:rPr>
            </a:br>
            <a:r>
              <a:rPr lang="en-US" dirty="0">
                <a:effectLst/>
              </a:rPr>
              <a:t>does not:</a:t>
            </a:r>
          </a:p>
        </p:txBody>
      </p:sp>
    </p:spTree>
    <p:extLst>
      <p:ext uri="{BB962C8B-B14F-4D97-AF65-F5344CB8AC3E}">
        <p14:creationId xmlns:p14="http://schemas.microsoft.com/office/powerpoint/2010/main" val="25864101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083" y="1524000"/>
            <a:ext cx="7315835" cy="4572396"/>
          </a:xfrm>
          <a:effectLst>
            <a:glow rad="228600">
              <a:schemeClr val="accent6">
                <a:satMod val="175000"/>
                <a:alpha val="40000"/>
              </a:schemeClr>
            </a:glow>
          </a:effectLst>
        </p:spPr>
      </p:pic>
      <p:sp>
        <p:nvSpPr>
          <p:cNvPr id="11" name="Oval 10"/>
          <p:cNvSpPr/>
          <p:nvPr/>
        </p:nvSpPr>
        <p:spPr>
          <a:xfrm>
            <a:off x="1286069" y="3371462"/>
            <a:ext cx="1600200" cy="488104"/>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081" y="1524000"/>
            <a:ext cx="7315835" cy="4572396"/>
          </a:xfrm>
          <a:prstGeom prst="rect">
            <a:avLst/>
          </a:prstGeom>
          <a:effectLst>
            <a:glow rad="228600">
              <a:schemeClr val="accent6">
                <a:satMod val="175000"/>
                <a:alpha val="40000"/>
              </a:schemeClr>
            </a:glow>
          </a:effectLst>
        </p:spPr>
      </p:pic>
      <p:sp>
        <p:nvSpPr>
          <p:cNvPr id="9" name="Oval 8"/>
          <p:cNvSpPr/>
          <p:nvPr/>
        </p:nvSpPr>
        <p:spPr>
          <a:xfrm>
            <a:off x="2609461" y="4343400"/>
            <a:ext cx="533401" cy="38100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239207" y="5638800"/>
            <a:ext cx="762000" cy="38100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083" y="1524000"/>
            <a:ext cx="7315835" cy="4572396"/>
          </a:xfrm>
          <a:prstGeom prst="rect">
            <a:avLst/>
          </a:prstGeom>
          <a:effectLst>
            <a:glow rad="228600">
              <a:schemeClr val="accent6">
                <a:satMod val="175000"/>
                <a:alpha val="40000"/>
              </a:schemeClr>
            </a:glow>
          </a:effectLst>
        </p:spPr>
      </p:pic>
      <p:sp>
        <p:nvSpPr>
          <p:cNvPr id="2" name="Title 1"/>
          <p:cNvSpPr>
            <a:spLocks noGrp="1"/>
          </p:cNvSpPr>
          <p:nvPr>
            <p:ph type="title"/>
          </p:nvPr>
        </p:nvSpPr>
        <p:spPr/>
        <p:txBody>
          <a:bodyPr/>
          <a:lstStyle/>
          <a:p>
            <a:r>
              <a:rPr lang="en-US" dirty="0"/>
              <a:t>Wildcat: Attacking</a:t>
            </a:r>
          </a:p>
        </p:txBody>
      </p:sp>
      <p:sp>
        <p:nvSpPr>
          <p:cNvPr id="12" name="Oval 11"/>
          <p:cNvSpPr/>
          <p:nvPr/>
        </p:nvSpPr>
        <p:spPr>
          <a:xfrm>
            <a:off x="1338942" y="3748934"/>
            <a:ext cx="1600200" cy="488104"/>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98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500"/>
                                        <p:tgtEl>
                                          <p:spTgt spid="11"/>
                                        </p:tgtEl>
                                      </p:cBhvr>
                                    </p:animEffect>
                                  </p:childTnLst>
                                </p:cTn>
                              </p:par>
                            </p:childTnLst>
                          </p:cTn>
                        </p:par>
                        <p:par>
                          <p:cTn id="8" fill="hold">
                            <p:stCondLst>
                              <p:cond delay="500"/>
                            </p:stCondLst>
                            <p:childTnLst>
                              <p:par>
                                <p:cTn id="9" presetID="1" presetClass="exit" presetSubtype="0" fill="hold" grpId="1" nodeType="afterEffect">
                                  <p:stCondLst>
                                    <p:cond delay="5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1000"/>
                            </p:stCondLst>
                            <p:childTnLst>
                              <p:par>
                                <p:cTn id="12" presetID="2" presetClass="exit" presetSubtype="8" fill="hold" nodeType="afterEffect">
                                  <p:stCondLst>
                                    <p:cond delay="250"/>
                                  </p:stCondLst>
                                  <p:childTnLst>
                                    <p:anim calcmode="lin" valueType="num">
                                      <p:cBhvr additive="base">
                                        <p:cTn id="13" dur="500"/>
                                        <p:tgtEl>
                                          <p:spTgt spid="4"/>
                                        </p:tgtEl>
                                        <p:attrNameLst>
                                          <p:attrName>ppt_x</p:attrName>
                                        </p:attrNameLst>
                                      </p:cBhvr>
                                      <p:tavLst>
                                        <p:tav tm="0">
                                          <p:val>
                                            <p:strVal val="ppt_x"/>
                                          </p:val>
                                        </p:tav>
                                        <p:tav tm="100000">
                                          <p:val>
                                            <p:strVal val="0-ppt_w/2"/>
                                          </p:val>
                                        </p:tav>
                                      </p:tavLst>
                                    </p:anim>
                                    <p:anim calcmode="lin" valueType="num">
                                      <p:cBhvr additive="base">
                                        <p:cTn id="14" dur="500"/>
                                        <p:tgtEl>
                                          <p:spTgt spid="4"/>
                                        </p:tgtEl>
                                        <p:attrNameLst>
                                          <p:attrName>ppt_y</p:attrName>
                                        </p:attrNameLst>
                                      </p:cBhvr>
                                      <p:tavLst>
                                        <p:tav tm="0">
                                          <p:val>
                                            <p:strVal val="ppt_y"/>
                                          </p:val>
                                        </p:tav>
                                        <p:tav tm="100000">
                                          <p:val>
                                            <p:strVal val="ppt_y"/>
                                          </p:val>
                                        </p:tav>
                                      </p:tavLst>
                                    </p:anim>
                                    <p:set>
                                      <p:cBhvr>
                                        <p:cTn id="15" dur="1" fill="hold">
                                          <p:stCondLst>
                                            <p:cond delay="499"/>
                                          </p:stCondLst>
                                        </p:cTn>
                                        <p:tgtEl>
                                          <p:spTgt spid="4"/>
                                        </p:tgtEl>
                                        <p:attrNameLst>
                                          <p:attrName>style.visibility</p:attrName>
                                        </p:attrNameLst>
                                      </p:cBhvr>
                                      <p:to>
                                        <p:strVal val="hidden"/>
                                      </p:to>
                                    </p:set>
                                  </p:childTnLst>
                                </p:cTn>
                              </p:par>
                              <p:par>
                                <p:cTn id="16" presetID="2" presetClass="entr" presetSubtype="2" fill="hold" nodeType="withEffect">
                                  <p:stCondLst>
                                    <p:cond delay="25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heel(1)">
                                      <p:cBhvr>
                                        <p:cTn id="24" dur="500"/>
                                        <p:tgtEl>
                                          <p:spTgt spid="12"/>
                                        </p:tgtEl>
                                      </p:cBhvr>
                                    </p:animEffect>
                                  </p:childTnLst>
                                </p:cTn>
                              </p:par>
                            </p:childTnLst>
                          </p:cTn>
                        </p:par>
                        <p:par>
                          <p:cTn id="25" fill="hold">
                            <p:stCondLst>
                              <p:cond delay="500"/>
                            </p:stCondLst>
                            <p:childTnLst>
                              <p:par>
                                <p:cTn id="26" presetID="1" presetClass="exit" presetSubtype="0" fill="hold" grpId="1" nodeType="afterEffect">
                                  <p:stCondLst>
                                    <p:cond delay="500"/>
                                  </p:stCondLst>
                                  <p:childTnLst>
                                    <p:set>
                                      <p:cBhvr>
                                        <p:cTn id="27" dur="1" fill="hold">
                                          <p:stCondLst>
                                            <p:cond delay="0"/>
                                          </p:stCondLst>
                                        </p:cTn>
                                        <p:tgtEl>
                                          <p:spTgt spid="12"/>
                                        </p:tgtEl>
                                        <p:attrNameLst>
                                          <p:attrName>style.visibility</p:attrName>
                                        </p:attrNameLst>
                                      </p:cBhvr>
                                      <p:to>
                                        <p:strVal val="hidden"/>
                                      </p:to>
                                    </p:set>
                                  </p:childTnLst>
                                </p:cTn>
                              </p:par>
                            </p:childTnLst>
                          </p:cTn>
                        </p:par>
                        <p:par>
                          <p:cTn id="28" fill="hold">
                            <p:stCondLst>
                              <p:cond delay="1000"/>
                            </p:stCondLst>
                            <p:childTnLst>
                              <p:par>
                                <p:cTn id="29" presetID="2" presetClass="exit" presetSubtype="8" fill="hold" nodeType="afterEffect">
                                  <p:stCondLst>
                                    <p:cond delay="250"/>
                                  </p:stCondLst>
                                  <p:childTnLst>
                                    <p:anim calcmode="lin" valueType="num">
                                      <p:cBhvr additive="base">
                                        <p:cTn id="30" dur="500"/>
                                        <p:tgtEl>
                                          <p:spTgt spid="6"/>
                                        </p:tgtEl>
                                        <p:attrNameLst>
                                          <p:attrName>ppt_x</p:attrName>
                                        </p:attrNameLst>
                                      </p:cBhvr>
                                      <p:tavLst>
                                        <p:tav tm="0">
                                          <p:val>
                                            <p:strVal val="ppt_x"/>
                                          </p:val>
                                        </p:tav>
                                        <p:tav tm="100000">
                                          <p:val>
                                            <p:strVal val="0-ppt_w/2"/>
                                          </p:val>
                                        </p:tav>
                                      </p:tavLst>
                                    </p:anim>
                                    <p:anim calcmode="lin" valueType="num">
                                      <p:cBhvr additive="base">
                                        <p:cTn id="31" dur="500"/>
                                        <p:tgtEl>
                                          <p:spTgt spid="6"/>
                                        </p:tgtEl>
                                        <p:attrNameLst>
                                          <p:attrName>ppt_y</p:attrName>
                                        </p:attrNameLst>
                                      </p:cBhvr>
                                      <p:tavLst>
                                        <p:tav tm="0">
                                          <p:val>
                                            <p:strVal val="ppt_y"/>
                                          </p:val>
                                        </p:tav>
                                        <p:tav tm="100000">
                                          <p:val>
                                            <p:strVal val="ppt_y"/>
                                          </p:val>
                                        </p:tav>
                                      </p:tavLst>
                                    </p:anim>
                                    <p:set>
                                      <p:cBhvr>
                                        <p:cTn id="32" dur="1" fill="hold">
                                          <p:stCondLst>
                                            <p:cond delay="499"/>
                                          </p:stCondLst>
                                        </p:cTn>
                                        <p:tgtEl>
                                          <p:spTgt spid="6"/>
                                        </p:tgtEl>
                                        <p:attrNameLst>
                                          <p:attrName>style.visibility</p:attrName>
                                        </p:attrNameLst>
                                      </p:cBhvr>
                                      <p:to>
                                        <p:strVal val="hidden"/>
                                      </p:to>
                                    </p:set>
                                  </p:childTnLst>
                                </p:cTn>
                              </p:par>
                              <p:par>
                                <p:cTn id="33" presetID="2" presetClass="entr" presetSubtype="2" fill="hold" nodeType="withEffect">
                                  <p:stCondLst>
                                    <p:cond delay="25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1+#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heel(1)">
                                      <p:cBhvr>
                                        <p:cTn id="41" dur="500"/>
                                        <p:tgtEl>
                                          <p:spTgt spid="9"/>
                                        </p:tgtEl>
                                      </p:cBhvr>
                                    </p:animEffect>
                                  </p:childTnLst>
                                </p:cTn>
                              </p:par>
                            </p:childTnLst>
                          </p:cTn>
                        </p:par>
                        <p:par>
                          <p:cTn id="42" fill="hold">
                            <p:stCondLst>
                              <p:cond delay="500"/>
                            </p:stCondLst>
                            <p:childTnLst>
                              <p:par>
                                <p:cTn id="43" presetID="21" presetClass="entr" presetSubtype="1" fill="hold" grpId="0" nodeType="afterEffect">
                                  <p:stCondLst>
                                    <p:cond delay="500"/>
                                  </p:stCondLst>
                                  <p:childTnLst>
                                    <p:set>
                                      <p:cBhvr>
                                        <p:cTn id="44" dur="1" fill="hold">
                                          <p:stCondLst>
                                            <p:cond delay="0"/>
                                          </p:stCondLst>
                                        </p:cTn>
                                        <p:tgtEl>
                                          <p:spTgt spid="10"/>
                                        </p:tgtEl>
                                        <p:attrNameLst>
                                          <p:attrName>style.visibility</p:attrName>
                                        </p:attrNameLst>
                                      </p:cBhvr>
                                      <p:to>
                                        <p:strVal val="visible"/>
                                      </p:to>
                                    </p:set>
                                    <p:animEffect transition="in" filter="wheel(1)">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10" grpId="0" animBg="1"/>
      <p:bldP spid="12" grpId="0" animBg="1"/>
      <p:bldP spid="1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Exploit Demo!</a:t>
            </a:r>
          </a:p>
        </p:txBody>
      </p:sp>
      <p:sp>
        <p:nvSpPr>
          <p:cNvPr id="5" name="TextBox 4"/>
          <p:cNvSpPr txBox="1"/>
          <p:nvPr/>
        </p:nvSpPr>
        <p:spPr>
          <a:xfrm>
            <a:off x="5275008" y="6400800"/>
            <a:ext cx="3860993" cy="369332"/>
          </a:xfrm>
          <a:prstGeom prst="rect">
            <a:avLst/>
          </a:prstGeom>
          <a:noFill/>
        </p:spPr>
        <p:txBody>
          <a:bodyPr wrap="none" rtlCol="0">
            <a:spAutoFit/>
          </a:bodyPr>
          <a:lstStyle/>
          <a:p>
            <a:r>
              <a:rPr lang="en-US" dirty="0" err="1">
                <a:solidFill>
                  <a:schemeClr val="bg1"/>
                </a:solidFill>
              </a:rPr>
              <a:t>hehe</a:t>
            </a:r>
            <a:r>
              <a:rPr lang="en-US" dirty="0">
                <a:solidFill>
                  <a:schemeClr val="bg1"/>
                </a:solidFill>
              </a:rPr>
              <a:t>, ok, that was a pretty bad pun… ;)</a:t>
            </a:r>
          </a:p>
        </p:txBody>
      </p:sp>
      <p:sp>
        <p:nvSpPr>
          <p:cNvPr id="7" name="Rectangle 6"/>
          <p:cNvSpPr/>
          <p:nvPr/>
        </p:nvSpPr>
        <p:spPr>
          <a:xfrm>
            <a:off x="4191000" y="1037165"/>
            <a:ext cx="4272132" cy="369332"/>
          </a:xfrm>
          <a:prstGeom prst="rect">
            <a:avLst/>
          </a:prstGeom>
        </p:spPr>
        <p:txBody>
          <a:bodyPr wrap="none">
            <a:spAutoFit/>
          </a:bodyPr>
          <a:lstStyle/>
          <a:p>
            <a:r>
              <a:rPr lang="en-US" dirty="0" err="1">
                <a:solidFill>
                  <a:schemeClr val="bg1"/>
                </a:solidFill>
              </a:rPr>
              <a:t>Ripterm</a:t>
            </a:r>
            <a:r>
              <a:rPr lang="en-US" dirty="0">
                <a:solidFill>
                  <a:schemeClr val="bg1"/>
                </a:solidFill>
              </a:rPr>
              <a:t> was doomed from the beginning... </a:t>
            </a:r>
            <a:endParaRPr lang="en-US" dirty="0"/>
          </a:p>
        </p:txBody>
      </p:sp>
    </p:spTree>
    <p:extLst>
      <p:ext uri="{BB962C8B-B14F-4D97-AF65-F5344CB8AC3E}">
        <p14:creationId xmlns:p14="http://schemas.microsoft.com/office/powerpoint/2010/main" val="246949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Modem Era</a:t>
            </a:r>
          </a:p>
        </p:txBody>
      </p:sp>
      <p:sp>
        <p:nvSpPr>
          <p:cNvPr id="5" name="Text Placeholder 4"/>
          <p:cNvSpPr>
            <a:spLocks noGrp="1"/>
          </p:cNvSpPr>
          <p:nvPr>
            <p:ph type="body" idx="1"/>
          </p:nvPr>
        </p:nvSpPr>
        <p:spPr/>
        <p:txBody>
          <a:bodyPr/>
          <a:lstStyle/>
          <a:p>
            <a:endParaRPr lang="en-US" dirty="0"/>
          </a:p>
        </p:txBody>
      </p:sp>
      <p:sp>
        <p:nvSpPr>
          <p:cNvPr id="6" name="TextBox 5"/>
          <p:cNvSpPr txBox="1"/>
          <p:nvPr/>
        </p:nvSpPr>
        <p:spPr>
          <a:xfrm>
            <a:off x="152400" y="6490156"/>
            <a:ext cx="8839200" cy="215444"/>
          </a:xfrm>
          <a:prstGeom prst="rect">
            <a:avLst/>
          </a:prstGeom>
          <a:noFill/>
        </p:spPr>
        <p:txBody>
          <a:bodyPr wrap="square" rtlCol="0">
            <a:spAutoFit/>
          </a:bodyPr>
          <a:lstStyle/>
          <a:p>
            <a:r>
              <a:rPr lang="en-US" sz="800" dirty="0" smtClean="0">
                <a:solidFill>
                  <a:schemeClr val="bg1">
                    <a:lumMod val="50000"/>
                  </a:schemeClr>
                </a:solidFill>
                <a:effectLst>
                  <a:outerShdw blurRad="38100" dist="38100" dir="2700000" algn="tl">
                    <a:srgbClr val="000000">
                      <a:alpha val="43137"/>
                    </a:srgbClr>
                  </a:outerShdw>
                </a:effectLst>
              </a:rPr>
              <a:t>Image based on </a:t>
            </a:r>
            <a:r>
              <a:rPr lang="en-US" sz="800" dirty="0">
                <a:solidFill>
                  <a:schemeClr val="bg1">
                    <a:lumMod val="50000"/>
                  </a:schemeClr>
                </a:solidFill>
                <a:effectLst>
                  <a:outerShdw blurRad="38100" dist="38100" dir="2700000" algn="tl">
                    <a:srgbClr val="000000">
                      <a:alpha val="43137"/>
                    </a:srgbClr>
                  </a:outerShdw>
                </a:effectLst>
              </a:rPr>
              <a:t>https://wall.alphacoders.com/big.php?i=405600</a:t>
            </a:r>
            <a:endParaRPr lang="en-US" sz="800" dirty="0" smtClean="0">
              <a:solidFill>
                <a:schemeClr val="bg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694833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Questions?</a:t>
            </a:r>
          </a:p>
        </p:txBody>
      </p:sp>
      <p:sp>
        <p:nvSpPr>
          <p:cNvPr id="2" name="Subtitle 1"/>
          <p:cNvSpPr>
            <a:spLocks noGrp="1"/>
          </p:cNvSpPr>
          <p:nvPr>
            <p:ph type="subTitle" idx="1"/>
          </p:nvPr>
        </p:nvSpPr>
        <p:spPr/>
        <p:txBody>
          <a:bodyPr/>
          <a:lstStyle/>
          <a:p>
            <a:r>
              <a:rPr lang="en-US" u="sng" dirty="0" smtClean="0"/>
              <a:t>first initial</a:t>
            </a:r>
            <a:r>
              <a:rPr lang="en-US" dirty="0" smtClean="0"/>
              <a:t>  </a:t>
            </a:r>
            <a:r>
              <a:rPr lang="en-US" u="sng" dirty="0" smtClean="0"/>
              <a:t>last name</a:t>
            </a:r>
            <a:r>
              <a:rPr lang="en-US" dirty="0" smtClean="0"/>
              <a:t> @ cylance.com</a:t>
            </a:r>
            <a:endParaRPr lang="en-US" u="sng" dirty="0"/>
          </a:p>
        </p:txBody>
      </p:sp>
    </p:spTree>
    <p:extLst>
      <p:ext uri="{BB962C8B-B14F-4D97-AF65-F5344CB8AC3E}">
        <p14:creationId xmlns:p14="http://schemas.microsoft.com/office/powerpoint/2010/main" val="24792510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0"/>
          <p:cNvSpPr>
            <a:spLocks noGrp="1"/>
          </p:cNvSpPr>
          <p:nvPr>
            <p:ph type="title"/>
          </p:nvPr>
        </p:nvSpPr>
        <p:spPr>
          <a:xfrm>
            <a:off x="457200" y="274638"/>
            <a:ext cx="8229600" cy="1143000"/>
          </a:xfrm>
        </p:spPr>
        <p:txBody>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135" y="1523835"/>
            <a:ext cx="6096529" cy="3810330"/>
          </a:xfrm>
          <a:prstGeom prst="rect">
            <a:avLst/>
          </a:prstGeom>
          <a:effectLst>
            <a:glow rad="228600">
              <a:schemeClr val="accent6">
                <a:satMod val="175000"/>
                <a:alpha val="40000"/>
              </a:schemeClr>
            </a:glow>
          </a:effectLst>
        </p:spPr>
      </p:pic>
      <p:sp>
        <p:nvSpPr>
          <p:cNvPr id="7" name="Title 1"/>
          <p:cNvSpPr txBox="1">
            <a:spLocks/>
          </p:cNvSpPr>
          <p:nvPr/>
        </p:nvSpPr>
        <p:spPr>
          <a:xfrm>
            <a:off x="457200" y="4572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solidFill>
                <a:effectLst>
                  <a:outerShdw blurRad="38100" dist="38100" dir="2700000" algn="tl">
                    <a:srgbClr val="000000">
                      <a:alpha val="43137"/>
                    </a:srgbClr>
                  </a:outerShdw>
                </a:effectLst>
                <a:latin typeface="+mj-lt"/>
                <a:ea typeface="+mj-ea"/>
                <a:cs typeface="+mj-cs"/>
              </a:defRPr>
            </a:lvl1pPr>
          </a:lstStyle>
          <a:p>
            <a:r>
              <a:rPr lang="en-US" sz="6600" dirty="0">
                <a:ln>
                  <a:solidFill>
                    <a:schemeClr val="tx1"/>
                  </a:solidFill>
                </a:ln>
                <a:effectLst/>
                <a:latin typeface="Impact" panose="020B0806030902050204" pitchFamily="34" charset="0"/>
              </a:rPr>
              <a:t>WILDCAT</a:t>
            </a:r>
          </a:p>
        </p:txBody>
      </p:sp>
      <p:sp>
        <p:nvSpPr>
          <p:cNvPr id="9" name="Title 1"/>
          <p:cNvSpPr txBox="1">
            <a:spLocks/>
          </p:cNvSpPr>
          <p:nvPr/>
        </p:nvSpPr>
        <p:spPr>
          <a:xfrm>
            <a:off x="3130770" y="5257800"/>
            <a:ext cx="1060851"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solidFill>
                <a:effectLst>
                  <a:outerShdw blurRad="38100" dist="38100" dir="2700000" algn="tl">
                    <a:srgbClr val="000000">
                      <a:alpha val="43137"/>
                    </a:srgbClr>
                  </a:outerShdw>
                </a:effectLst>
                <a:latin typeface="+mj-lt"/>
                <a:ea typeface="+mj-ea"/>
                <a:cs typeface="+mj-cs"/>
              </a:defRPr>
            </a:lvl1pPr>
          </a:lstStyle>
          <a:p>
            <a:r>
              <a:rPr lang="en-US" sz="6600" dirty="0">
                <a:ln>
                  <a:solidFill>
                    <a:schemeClr val="tx1"/>
                  </a:solidFill>
                </a:ln>
                <a:effectLst/>
                <a:latin typeface="Impact" panose="020B0806030902050204" pitchFamily="34" charset="0"/>
              </a:rPr>
              <a:t>IS</a:t>
            </a:r>
          </a:p>
        </p:txBody>
      </p:sp>
      <p:sp>
        <p:nvSpPr>
          <p:cNvPr id="11" name="Title 1"/>
          <p:cNvSpPr txBox="1">
            <a:spLocks/>
          </p:cNvSpPr>
          <p:nvPr/>
        </p:nvSpPr>
        <p:spPr>
          <a:xfrm>
            <a:off x="3953069" y="5257800"/>
            <a:ext cx="2092215"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solidFill>
                <a:effectLst>
                  <a:outerShdw blurRad="38100" dist="38100" dir="2700000" algn="tl">
                    <a:srgbClr val="000000">
                      <a:alpha val="43137"/>
                    </a:srgbClr>
                  </a:outerShdw>
                </a:effectLst>
                <a:latin typeface="+mj-lt"/>
                <a:ea typeface="+mj-ea"/>
                <a:cs typeface="+mj-cs"/>
              </a:defRPr>
            </a:lvl1pPr>
          </a:lstStyle>
          <a:p>
            <a:r>
              <a:rPr lang="en-US" sz="6600" dirty="0">
                <a:ln>
                  <a:solidFill>
                    <a:schemeClr val="tx1"/>
                  </a:solidFill>
                </a:ln>
                <a:effectLst/>
                <a:latin typeface="Impact" panose="020B0806030902050204" pitchFamily="34" charset="0"/>
              </a:rPr>
              <a:t>WILD</a:t>
            </a:r>
          </a:p>
        </p:txBody>
      </p:sp>
    </p:spTree>
    <p:extLst>
      <p:ext uri="{BB962C8B-B14F-4D97-AF65-F5344CB8AC3E}">
        <p14:creationId xmlns:p14="http://schemas.microsoft.com/office/powerpoint/2010/main" val="423135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75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750"/>
                            </p:stCondLst>
                            <p:childTnLst>
                              <p:par>
                                <p:cTn id="11" presetID="1" presetClass="entr" presetSubtype="0" fill="hold" grpId="0" nodeType="afterEffect">
                                  <p:stCondLst>
                                    <p:cond delay="25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j"/>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76400" y="1600200"/>
            <a:ext cx="5819775" cy="35528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782236" y="1674594"/>
            <a:ext cx="2499252" cy="1115438"/>
          </a:xfrm>
          <a:prstGeom prst="rect">
            <a:avLst/>
          </a:prstGeom>
        </p:spPr>
      </p:pic>
      <p:sp>
        <p:nvSpPr>
          <p:cNvPr id="4" name="TextBox 3"/>
          <p:cNvSpPr txBox="1"/>
          <p:nvPr/>
        </p:nvSpPr>
        <p:spPr>
          <a:xfrm>
            <a:off x="152400" y="6285500"/>
            <a:ext cx="8839200" cy="461665"/>
          </a:xfrm>
          <a:prstGeom prst="rect">
            <a:avLst/>
          </a:prstGeom>
          <a:noFill/>
        </p:spPr>
        <p:txBody>
          <a:bodyPr wrap="square" rtlCol="0">
            <a:spAutoFit/>
          </a:bodyPr>
          <a:lstStyle/>
          <a:p>
            <a:r>
              <a:rPr lang="en-US" sz="800" dirty="0" smtClean="0">
                <a:solidFill>
                  <a:schemeClr val="bg1">
                    <a:lumMod val="50000"/>
                  </a:schemeClr>
                </a:solidFill>
                <a:effectLst>
                  <a:outerShdw blurRad="38100" dist="38100" dir="2700000" algn="tl">
                    <a:srgbClr val="000000">
                      <a:alpha val="43137"/>
                    </a:srgbClr>
                  </a:outerShdw>
                </a:effectLst>
              </a:rPr>
              <a:t>Image sources:</a:t>
            </a:r>
          </a:p>
          <a:p>
            <a:r>
              <a:rPr lang="en-US" sz="800" dirty="0">
                <a:solidFill>
                  <a:schemeClr val="bg1">
                    <a:lumMod val="50000"/>
                  </a:schemeClr>
                </a:solidFill>
                <a:effectLst>
                  <a:outerShdw blurRad="38100" dist="38100" dir="2700000" algn="tl">
                    <a:srgbClr val="000000">
                      <a:alpha val="43137"/>
                    </a:srgbClr>
                  </a:outerShdw>
                </a:effectLst>
              </a:rPr>
              <a:t>http://barnhard.nl/2014/08/03/before_internet_the_bulletin_board/</a:t>
            </a:r>
          </a:p>
          <a:p>
            <a:r>
              <a:rPr lang="en-US" sz="800" dirty="0">
                <a:solidFill>
                  <a:schemeClr val="bg1">
                    <a:lumMod val="50000"/>
                  </a:schemeClr>
                </a:solidFill>
                <a:effectLst>
                  <a:outerShdw blurRad="38100" dist="38100" dir="2700000" algn="tl">
                    <a:srgbClr val="000000">
                      <a:alpha val="43137"/>
                    </a:srgbClr>
                  </a:outerShdw>
                </a:effectLst>
              </a:rPr>
              <a:t>http://www.tigerdroppings.com/rant/gaming/screenshots-from-some-of-your-earliest-gaming-experiences/42888787/page-3</a:t>
            </a:r>
            <a:r>
              <a:rPr lang="en-US" sz="800" dirty="0" smtClean="0">
                <a:solidFill>
                  <a:schemeClr val="bg1">
                    <a:lumMod val="50000"/>
                  </a:schemeClr>
                </a:solidFill>
                <a:effectLst>
                  <a:outerShdw blurRad="38100" dist="38100" dir="2700000" algn="tl">
                    <a:srgbClr val="000000">
                      <a:alpha val="43137"/>
                    </a:srgbClr>
                  </a:outerShdw>
                </a:effectLst>
              </a:rPr>
              <a:t>/</a:t>
            </a:r>
            <a:endParaRPr lang="en-US" sz="800" dirty="0">
              <a:solidFill>
                <a:schemeClr val="bg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9171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Everyone Loves an Underdog…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57335430"/>
              </p:ext>
            </p:extLst>
          </p:nvPr>
        </p:nvGraphicFramePr>
        <p:xfrm>
          <a:off x="1447800" y="1600200"/>
          <a:ext cx="47244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3822700" y="6126163"/>
            <a:ext cx="4470391" cy="369332"/>
          </a:xfrm>
          <a:prstGeom prst="rect">
            <a:avLst/>
          </a:prstGeom>
          <a:noFill/>
        </p:spPr>
        <p:txBody>
          <a:bodyPr wrap="none" rtlCol="0">
            <a:spAutoFit/>
          </a:bodyPr>
          <a:lstStyle/>
          <a:p>
            <a:r>
              <a:rPr lang="en-US" dirty="0">
                <a:solidFill>
                  <a:schemeClr val="bg1"/>
                </a:solidFill>
              </a:rPr>
              <a:t>The logarithmic scale is very misleading here! </a:t>
            </a:r>
          </a:p>
        </p:txBody>
      </p:sp>
    </p:spTree>
    <p:extLst>
      <p:ext uri="{BB962C8B-B14F-4D97-AF65-F5344CB8AC3E}">
        <p14:creationId xmlns:p14="http://schemas.microsoft.com/office/powerpoint/2010/main" val="37274973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372578" y="2295106"/>
            <a:ext cx="942622" cy="966611"/>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93556" y="2300750"/>
            <a:ext cx="945444" cy="960967"/>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208889" y="2306395"/>
            <a:ext cx="953911" cy="95532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135511" y="2314861"/>
            <a:ext cx="951089" cy="94685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1305" y="1273572"/>
            <a:ext cx="2119835" cy="18288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388" y="1219200"/>
            <a:ext cx="3657917" cy="2286198"/>
          </a:xfrm>
          <a:prstGeom prst="rect">
            <a:avLst/>
          </a:prstGeom>
          <a:effectLst>
            <a:glow rad="228600">
              <a:schemeClr val="accent6">
                <a:satMod val="175000"/>
                <a:alpha val="40000"/>
              </a:schemeClr>
            </a:glow>
          </a:effec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8883" y="3261717"/>
            <a:ext cx="3657917" cy="2743438"/>
          </a:xfrm>
          <a:prstGeom prst="rect">
            <a:avLst/>
          </a:prstGeom>
          <a:effectLst>
            <a:glow rad="228600">
              <a:schemeClr val="accent6">
                <a:satMod val="175000"/>
                <a:alpha val="40000"/>
              </a:schemeClr>
            </a:glow>
          </a:effectLst>
        </p:spPr>
      </p:pic>
    </p:spTree>
    <p:extLst>
      <p:ext uri="{BB962C8B-B14F-4D97-AF65-F5344CB8AC3E}">
        <p14:creationId xmlns:p14="http://schemas.microsoft.com/office/powerpoint/2010/main" val="23602667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464" y="4276262"/>
            <a:ext cx="3268133" cy="1898057"/>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9274" y="4354542"/>
            <a:ext cx="1741496" cy="1741496"/>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745" y="4354542"/>
            <a:ext cx="3268133" cy="1741496"/>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4267" y="4183334"/>
            <a:ext cx="3580992" cy="1908219"/>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5542" y="3643470"/>
            <a:ext cx="3215616" cy="2041261"/>
          </a:xfrm>
          <a:prstGeom prst="rect">
            <a:avLst/>
          </a:prstGeom>
        </p:spPr>
      </p:pic>
      <p:pic>
        <p:nvPicPr>
          <p:cNvPr id="6" name="Picture 5"/>
          <p:cNvPicPr>
            <a:picLocks noChangeAspect="1"/>
          </p:cNvPicPr>
          <p:nvPr/>
        </p:nvPicPr>
        <p:blipFill>
          <a:blip r:embed="rId7"/>
          <a:stretch>
            <a:fillRect/>
          </a:stretch>
        </p:blipFill>
        <p:spPr>
          <a:xfrm>
            <a:off x="534783" y="4539491"/>
            <a:ext cx="3630059" cy="1371600"/>
          </a:xfrm>
          <a:prstGeom prst="rect">
            <a:avLst/>
          </a:prstGeom>
        </p:spPr>
      </p:pic>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19387" y="3498461"/>
            <a:ext cx="3191086" cy="2129118"/>
          </a:xfrm>
          <a:prstGeom prst="rect">
            <a:avLst/>
          </a:prstGeom>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72633" y="5022461"/>
            <a:ext cx="1698514" cy="909918"/>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62200" y="3714361"/>
            <a:ext cx="2516243" cy="2065618"/>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40643" y="4383366"/>
            <a:ext cx="2420094" cy="2361426"/>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94257" y="3564401"/>
            <a:ext cx="3643241" cy="2277026"/>
          </a:xfrm>
          <a:prstGeom prst="rect">
            <a:avLst/>
          </a:prstGeom>
        </p:spPr>
      </p:pic>
      <p:pic>
        <p:nvPicPr>
          <p:cNvPr id="23" name="Picture 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43164" y="3755326"/>
            <a:ext cx="3643241" cy="1867603"/>
          </a:xfrm>
          <a:prstGeom prst="rect">
            <a:avLst/>
          </a:prstGeom>
        </p:spPr>
      </p:pic>
      <p:pic>
        <p:nvPicPr>
          <p:cNvPr id="29" name="Picture 2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84733" y="3896865"/>
            <a:ext cx="3061720" cy="2145616"/>
          </a:xfrm>
          <a:prstGeom prst="rect">
            <a:avLst/>
          </a:prstGeom>
        </p:spPr>
      </p:pic>
      <p:cxnSp>
        <p:nvCxnSpPr>
          <p:cNvPr id="3" name="Straight Connector 2"/>
          <p:cNvCxnSpPr/>
          <p:nvPr/>
        </p:nvCxnSpPr>
        <p:spPr>
          <a:xfrm>
            <a:off x="4343400" y="381000"/>
            <a:ext cx="76200" cy="6363792"/>
          </a:xfrm>
          <a:prstGeom prst="line">
            <a:avLst/>
          </a:prstGeom>
          <a:ln w="63500" cap="rnd">
            <a:solidFill>
              <a:srgbClr val="0070C0">
                <a:alpha val="50000"/>
              </a:srgbClr>
            </a:solidFill>
          </a:ln>
        </p:spPr>
        <p:style>
          <a:lnRef idx="1">
            <a:schemeClr val="accent5"/>
          </a:lnRef>
          <a:fillRef idx="0">
            <a:schemeClr val="accent5"/>
          </a:fillRef>
          <a:effectRef idx="0">
            <a:schemeClr val="accent5"/>
          </a:effectRef>
          <a:fontRef idx="minor">
            <a:schemeClr val="tx1"/>
          </a:fontRef>
        </p:style>
      </p:cxnSp>
      <p:sp>
        <p:nvSpPr>
          <p:cNvPr id="32" name="Title 3"/>
          <p:cNvSpPr txBox="1">
            <a:spLocks/>
          </p:cNvSpPr>
          <p:nvPr/>
        </p:nvSpPr>
        <p:spPr>
          <a:xfrm>
            <a:off x="380999" y="506148"/>
            <a:ext cx="8279737" cy="4873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solidFill>
                <a:effectLst>
                  <a:outerShdw blurRad="38100" dist="38100" dir="2700000" algn="tl">
                    <a:srgbClr val="000000">
                      <a:alpha val="43137"/>
                    </a:srgbClr>
                  </a:outerShdw>
                </a:effectLst>
                <a:latin typeface="+mj-lt"/>
                <a:ea typeface="+mj-ea"/>
                <a:cs typeface="+mj-cs"/>
              </a:defRPr>
            </a:lvl1pPr>
          </a:lstStyle>
          <a:p>
            <a:pPr algn="l"/>
            <a:r>
              <a:rPr lang="en-US" sz="2400" dirty="0"/>
              <a:t>Back then…			      Today…</a:t>
            </a:r>
          </a:p>
        </p:txBody>
      </p:sp>
      <p:sp>
        <p:nvSpPr>
          <p:cNvPr id="33" name="Title 3"/>
          <p:cNvSpPr txBox="1">
            <a:spLocks/>
          </p:cNvSpPr>
          <p:nvPr/>
        </p:nvSpPr>
        <p:spPr>
          <a:xfrm>
            <a:off x="609600" y="939817"/>
            <a:ext cx="7630708" cy="431783"/>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bg1"/>
                </a:solidFill>
                <a:effectLst>
                  <a:outerShdw blurRad="38100" dist="38100" dir="2700000" algn="tl">
                    <a:srgbClr val="000000">
                      <a:alpha val="43137"/>
                    </a:srgbClr>
                  </a:outerShdw>
                </a:effectLst>
                <a:latin typeface="+mj-lt"/>
                <a:ea typeface="+mj-ea"/>
                <a:cs typeface="+mj-cs"/>
              </a:defRPr>
            </a:lvl1pPr>
          </a:lstStyle>
          <a:p>
            <a:pPr algn="l"/>
            <a:r>
              <a:rPr lang="en-US" sz="1600" dirty="0"/>
              <a:t>Booting to DOS from A:		          VMware, NTVDM, </a:t>
            </a:r>
            <a:r>
              <a:rPr lang="en-US" sz="1600" dirty="0" err="1"/>
              <a:t>DOSBox</a:t>
            </a:r>
            <a:endParaRPr lang="en-US" sz="1600" dirty="0"/>
          </a:p>
        </p:txBody>
      </p:sp>
      <p:sp>
        <p:nvSpPr>
          <p:cNvPr id="34" name="Title 3"/>
          <p:cNvSpPr txBox="1">
            <a:spLocks/>
          </p:cNvSpPr>
          <p:nvPr/>
        </p:nvSpPr>
        <p:spPr>
          <a:xfrm>
            <a:off x="609600" y="1168417"/>
            <a:ext cx="7630708" cy="431783"/>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bg1"/>
                </a:solidFill>
                <a:effectLst>
                  <a:outerShdw blurRad="38100" dist="38100" dir="2700000" algn="tl">
                    <a:srgbClr val="000000">
                      <a:alpha val="43137"/>
                    </a:srgbClr>
                  </a:outerShdw>
                </a:effectLst>
                <a:latin typeface="+mj-lt"/>
                <a:ea typeface="+mj-ea"/>
                <a:cs typeface="+mj-cs"/>
              </a:defRPr>
            </a:lvl1pPr>
          </a:lstStyle>
          <a:p>
            <a:pPr algn="l"/>
            <a:r>
              <a:rPr lang="en-US" sz="1600" dirty="0"/>
              <a:t>DOS DEBUG.EXE			          </a:t>
            </a:r>
            <a:r>
              <a:rPr lang="en-US" sz="1600" dirty="0" err="1"/>
              <a:t>windbg</a:t>
            </a:r>
            <a:r>
              <a:rPr lang="en-US" sz="1600" dirty="0"/>
              <a:t>, </a:t>
            </a:r>
            <a:r>
              <a:rPr lang="en-US" sz="1600" dirty="0" err="1"/>
              <a:t>DOSBox</a:t>
            </a:r>
            <a:r>
              <a:rPr lang="en-US" sz="1600" dirty="0"/>
              <a:t> debugger</a:t>
            </a:r>
          </a:p>
        </p:txBody>
      </p:sp>
      <p:sp>
        <p:nvSpPr>
          <p:cNvPr id="35" name="Title 3"/>
          <p:cNvSpPr txBox="1">
            <a:spLocks/>
          </p:cNvSpPr>
          <p:nvPr/>
        </p:nvSpPr>
        <p:spPr>
          <a:xfrm>
            <a:off x="609600" y="1397017"/>
            <a:ext cx="7630708" cy="431783"/>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bg1"/>
                </a:solidFill>
                <a:effectLst>
                  <a:outerShdw blurRad="38100" dist="38100" dir="2700000" algn="tl">
                    <a:srgbClr val="000000">
                      <a:alpha val="43137"/>
                    </a:srgbClr>
                  </a:outerShdw>
                </a:effectLst>
                <a:latin typeface="+mj-lt"/>
                <a:ea typeface="+mj-ea"/>
                <a:cs typeface="+mj-cs"/>
              </a:defRPr>
            </a:lvl1pPr>
          </a:lstStyle>
          <a:p>
            <a:pPr algn="l"/>
            <a:r>
              <a:rPr lang="en-US" sz="1600" dirty="0"/>
              <a:t>DOS DEBUG.EXE…			          IDA + </a:t>
            </a:r>
            <a:r>
              <a:rPr lang="en-US" sz="1600" dirty="0" err="1"/>
              <a:t>decompiler</a:t>
            </a:r>
            <a:endParaRPr lang="en-US" sz="1600" dirty="0"/>
          </a:p>
        </p:txBody>
      </p:sp>
      <p:sp>
        <p:nvSpPr>
          <p:cNvPr id="36" name="Title 3"/>
          <p:cNvSpPr txBox="1">
            <a:spLocks/>
          </p:cNvSpPr>
          <p:nvPr/>
        </p:nvSpPr>
        <p:spPr>
          <a:xfrm>
            <a:off x="609600" y="1625617"/>
            <a:ext cx="7630708" cy="431783"/>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bg1"/>
                </a:solidFill>
                <a:effectLst>
                  <a:outerShdw blurRad="38100" dist="38100" dir="2700000" algn="tl">
                    <a:srgbClr val="000000">
                      <a:alpha val="43137"/>
                    </a:srgbClr>
                  </a:outerShdw>
                </a:effectLst>
                <a:latin typeface="+mj-lt"/>
                <a:ea typeface="+mj-ea"/>
                <a:cs typeface="+mj-cs"/>
              </a:defRPr>
            </a:lvl1pPr>
          </a:lstStyle>
          <a:p>
            <a:pPr algn="l"/>
            <a:r>
              <a:rPr lang="en-US" sz="1600" dirty="0"/>
              <a:t>…?				          </a:t>
            </a:r>
            <a:r>
              <a:rPr lang="en-US" sz="1600" dirty="0" err="1"/>
              <a:t>Procmon</a:t>
            </a:r>
            <a:endParaRPr lang="en-US" sz="1600" dirty="0"/>
          </a:p>
        </p:txBody>
      </p:sp>
      <p:sp>
        <p:nvSpPr>
          <p:cNvPr id="37" name="Title 3"/>
          <p:cNvSpPr txBox="1">
            <a:spLocks/>
          </p:cNvSpPr>
          <p:nvPr/>
        </p:nvSpPr>
        <p:spPr>
          <a:xfrm>
            <a:off x="609600" y="1854217"/>
            <a:ext cx="7630708" cy="431783"/>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bg1"/>
                </a:solidFill>
                <a:effectLst>
                  <a:outerShdw blurRad="38100" dist="38100" dir="2700000" algn="tl">
                    <a:srgbClr val="000000">
                      <a:alpha val="43137"/>
                    </a:srgbClr>
                  </a:outerShdw>
                </a:effectLst>
                <a:latin typeface="+mj-lt"/>
                <a:ea typeface="+mj-ea"/>
                <a:cs typeface="+mj-cs"/>
              </a:defRPr>
            </a:lvl1pPr>
          </a:lstStyle>
          <a:p>
            <a:pPr algn="l"/>
            <a:r>
              <a:rPr lang="en-US" sz="1600" dirty="0" err="1"/>
              <a:t>Wardialing</a:t>
            </a:r>
            <a:r>
              <a:rPr lang="en-US" sz="1600" dirty="0"/>
              <a:t>, guessing passwords		          Million-dollar 0-days</a:t>
            </a:r>
          </a:p>
        </p:txBody>
      </p:sp>
      <p:sp>
        <p:nvSpPr>
          <p:cNvPr id="38" name="Title 3"/>
          <p:cNvSpPr txBox="1">
            <a:spLocks/>
          </p:cNvSpPr>
          <p:nvPr/>
        </p:nvSpPr>
        <p:spPr>
          <a:xfrm>
            <a:off x="609600" y="2082817"/>
            <a:ext cx="7630708" cy="431783"/>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bg1"/>
                </a:solidFill>
                <a:effectLst>
                  <a:outerShdw blurRad="38100" dist="38100" dir="2700000" algn="tl">
                    <a:srgbClr val="000000">
                      <a:alpha val="43137"/>
                    </a:srgbClr>
                  </a:outerShdw>
                </a:effectLst>
                <a:latin typeface="+mj-lt"/>
                <a:ea typeface="+mj-ea"/>
                <a:cs typeface="+mj-cs"/>
              </a:defRPr>
            </a:lvl1pPr>
          </a:lstStyle>
          <a:p>
            <a:pPr algn="l"/>
            <a:r>
              <a:rPr lang="en-US" sz="1600" dirty="0"/>
              <a:t>Stoned boot virus			          AES-256 RSA-4096 ransomware</a:t>
            </a:r>
          </a:p>
        </p:txBody>
      </p:sp>
    </p:spTree>
    <p:extLst>
      <p:ext uri="{BB962C8B-B14F-4D97-AF65-F5344CB8AC3E}">
        <p14:creationId xmlns:p14="http://schemas.microsoft.com/office/powerpoint/2010/main" val="357524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500"/>
                                        <p:tgtEl>
                                          <p:spTgt spid="33">
                                            <p:txEl>
                                              <p:pRg st="0" end="0"/>
                                            </p:txEl>
                                          </p:spTgt>
                                        </p:tgtEl>
                                      </p:cBhvr>
                                    </p:animEffect>
                                  </p:childTnLst>
                                </p:cTn>
                              </p:par>
                              <p:par>
                                <p:cTn id="8" presetID="2" presetClass="entr" presetSubtype="4" accel="50000" decel="50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1+#ppt_h/2"/>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par>
                                <p:cTn id="15" presetID="2" presetClass="entr" presetSubtype="4" accel="50000" decel="5000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1000" fill="hold"/>
                                        <p:tgtEl>
                                          <p:spTgt spid="18"/>
                                        </p:tgtEl>
                                        <p:attrNameLst>
                                          <p:attrName>ppt_x</p:attrName>
                                        </p:attrNameLst>
                                      </p:cBhvr>
                                      <p:tavLst>
                                        <p:tav tm="0">
                                          <p:val>
                                            <p:strVal val="#ppt_x"/>
                                          </p:val>
                                        </p:tav>
                                        <p:tav tm="100000">
                                          <p:val>
                                            <p:strVal val="#ppt_x"/>
                                          </p:val>
                                        </p:tav>
                                      </p:tavLst>
                                    </p:anim>
                                    <p:anim calcmode="lin" valueType="num">
                                      <p:cBhvr additive="base">
                                        <p:cTn id="18" dur="1000" fill="hold"/>
                                        <p:tgtEl>
                                          <p:spTgt spid="18"/>
                                        </p:tgtEl>
                                        <p:attrNameLst>
                                          <p:attrName>ppt_y</p:attrName>
                                        </p:attrNameLst>
                                      </p:cBhvr>
                                      <p:tavLst>
                                        <p:tav tm="0">
                                          <p:val>
                                            <p:strVal val="1+#ppt_h/2"/>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childTnLst>
                                </p:cTn>
                              </p:par>
                              <p:par>
                                <p:cTn id="22" presetID="2" presetClass="entr" presetSubtype="4" accel="50000" decel="5000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1000" fill="hold"/>
                                        <p:tgtEl>
                                          <p:spTgt spid="25"/>
                                        </p:tgtEl>
                                        <p:attrNameLst>
                                          <p:attrName>ppt_x</p:attrName>
                                        </p:attrNameLst>
                                      </p:cBhvr>
                                      <p:tavLst>
                                        <p:tav tm="0">
                                          <p:val>
                                            <p:strVal val="#ppt_x"/>
                                          </p:val>
                                        </p:tav>
                                        <p:tav tm="100000">
                                          <p:val>
                                            <p:strVal val="#ppt_x"/>
                                          </p:val>
                                        </p:tav>
                                      </p:tavLst>
                                    </p:anim>
                                    <p:anim calcmode="lin" valueType="num">
                                      <p:cBhvr additive="base">
                                        <p:cTn id="25" dur="1000" fill="hold"/>
                                        <p:tgtEl>
                                          <p:spTgt spid="25"/>
                                        </p:tgtEl>
                                        <p:attrNameLst>
                                          <p:attrName>ppt_y</p:attrName>
                                        </p:attrNameLst>
                                      </p:cBhvr>
                                      <p:tavLst>
                                        <p:tav tm="0">
                                          <p:val>
                                            <p:strVal val="1+#ppt_h/2"/>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xit" presetSubtype="1" accel="50000" decel="50000" fill="hold" nodeType="clickEffect">
                                  <p:stCondLst>
                                    <p:cond delay="0"/>
                                  </p:stCondLst>
                                  <p:childTnLst>
                                    <p:anim calcmode="lin" valueType="num">
                                      <p:cBhvr additive="base">
                                        <p:cTn id="32" dur="1000"/>
                                        <p:tgtEl>
                                          <p:spTgt spid="6"/>
                                        </p:tgtEl>
                                        <p:attrNameLst>
                                          <p:attrName>ppt_x</p:attrName>
                                        </p:attrNameLst>
                                      </p:cBhvr>
                                      <p:tavLst>
                                        <p:tav tm="0">
                                          <p:val>
                                            <p:strVal val="ppt_x"/>
                                          </p:val>
                                        </p:tav>
                                        <p:tav tm="100000">
                                          <p:val>
                                            <p:strVal val="ppt_x"/>
                                          </p:val>
                                        </p:tav>
                                      </p:tavLst>
                                    </p:anim>
                                    <p:anim calcmode="lin" valueType="num">
                                      <p:cBhvr additive="base">
                                        <p:cTn id="33" dur="1000"/>
                                        <p:tgtEl>
                                          <p:spTgt spid="6"/>
                                        </p:tgtEl>
                                        <p:attrNameLst>
                                          <p:attrName>ppt_y</p:attrName>
                                        </p:attrNameLst>
                                      </p:cBhvr>
                                      <p:tavLst>
                                        <p:tav tm="0">
                                          <p:val>
                                            <p:strVal val="ppt_y"/>
                                          </p:val>
                                        </p:tav>
                                        <p:tav tm="100000">
                                          <p:val>
                                            <p:strVal val="0-ppt_h/2"/>
                                          </p:val>
                                        </p:tav>
                                      </p:tavLst>
                                    </p:anim>
                                    <p:set>
                                      <p:cBhvr>
                                        <p:cTn id="34" dur="1" fill="hold">
                                          <p:stCondLst>
                                            <p:cond delay="999"/>
                                          </p:stCondLst>
                                        </p:cTn>
                                        <p:tgtEl>
                                          <p:spTgt spid="6"/>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1000"/>
                                        <p:tgtEl>
                                          <p:spTgt spid="6"/>
                                        </p:tgtEl>
                                      </p:cBhvr>
                                    </p:animEffect>
                                    <p:set>
                                      <p:cBhvr>
                                        <p:cTn id="37" dur="1" fill="hold">
                                          <p:stCondLst>
                                            <p:cond delay="999"/>
                                          </p:stCondLst>
                                        </p:cTn>
                                        <p:tgtEl>
                                          <p:spTgt spid="6"/>
                                        </p:tgtEl>
                                        <p:attrNameLst>
                                          <p:attrName>style.visibility</p:attrName>
                                        </p:attrNameLst>
                                      </p:cBhvr>
                                      <p:to>
                                        <p:strVal val="hidden"/>
                                      </p:to>
                                    </p:set>
                                  </p:childTnLst>
                                </p:cTn>
                              </p:par>
                              <p:par>
                                <p:cTn id="38" presetID="2" presetClass="exit" presetSubtype="1" accel="50000" decel="50000" fill="hold" nodeType="withEffect">
                                  <p:stCondLst>
                                    <p:cond delay="0"/>
                                  </p:stCondLst>
                                  <p:childTnLst>
                                    <p:anim calcmode="lin" valueType="num">
                                      <p:cBhvr additive="base">
                                        <p:cTn id="39" dur="1000"/>
                                        <p:tgtEl>
                                          <p:spTgt spid="18"/>
                                        </p:tgtEl>
                                        <p:attrNameLst>
                                          <p:attrName>ppt_x</p:attrName>
                                        </p:attrNameLst>
                                      </p:cBhvr>
                                      <p:tavLst>
                                        <p:tav tm="0">
                                          <p:val>
                                            <p:strVal val="ppt_x"/>
                                          </p:val>
                                        </p:tav>
                                        <p:tav tm="100000">
                                          <p:val>
                                            <p:strVal val="ppt_x"/>
                                          </p:val>
                                        </p:tav>
                                      </p:tavLst>
                                    </p:anim>
                                    <p:anim calcmode="lin" valueType="num">
                                      <p:cBhvr additive="base">
                                        <p:cTn id="40" dur="1000"/>
                                        <p:tgtEl>
                                          <p:spTgt spid="18"/>
                                        </p:tgtEl>
                                        <p:attrNameLst>
                                          <p:attrName>ppt_y</p:attrName>
                                        </p:attrNameLst>
                                      </p:cBhvr>
                                      <p:tavLst>
                                        <p:tav tm="0">
                                          <p:val>
                                            <p:strVal val="ppt_y"/>
                                          </p:val>
                                        </p:tav>
                                        <p:tav tm="100000">
                                          <p:val>
                                            <p:strVal val="0-ppt_h/2"/>
                                          </p:val>
                                        </p:tav>
                                      </p:tavLst>
                                    </p:anim>
                                    <p:set>
                                      <p:cBhvr>
                                        <p:cTn id="41" dur="1" fill="hold">
                                          <p:stCondLst>
                                            <p:cond delay="999"/>
                                          </p:stCondLst>
                                        </p:cTn>
                                        <p:tgtEl>
                                          <p:spTgt spid="1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1000"/>
                                        <p:tgtEl>
                                          <p:spTgt spid="18"/>
                                        </p:tgtEl>
                                      </p:cBhvr>
                                    </p:animEffect>
                                    <p:set>
                                      <p:cBhvr>
                                        <p:cTn id="44" dur="1" fill="hold">
                                          <p:stCondLst>
                                            <p:cond delay="999"/>
                                          </p:stCondLst>
                                        </p:cTn>
                                        <p:tgtEl>
                                          <p:spTgt spid="18"/>
                                        </p:tgtEl>
                                        <p:attrNameLst>
                                          <p:attrName>style.visibility</p:attrName>
                                        </p:attrNameLst>
                                      </p:cBhvr>
                                      <p:to>
                                        <p:strVal val="hidden"/>
                                      </p:to>
                                    </p:set>
                                  </p:childTnLst>
                                </p:cTn>
                              </p:par>
                              <p:par>
                                <p:cTn id="45" presetID="2" presetClass="exit" presetSubtype="1" accel="50000" decel="50000" fill="hold" nodeType="withEffect">
                                  <p:stCondLst>
                                    <p:cond delay="0"/>
                                  </p:stCondLst>
                                  <p:childTnLst>
                                    <p:anim calcmode="lin" valueType="num">
                                      <p:cBhvr additive="base">
                                        <p:cTn id="46" dur="1000"/>
                                        <p:tgtEl>
                                          <p:spTgt spid="25"/>
                                        </p:tgtEl>
                                        <p:attrNameLst>
                                          <p:attrName>ppt_x</p:attrName>
                                        </p:attrNameLst>
                                      </p:cBhvr>
                                      <p:tavLst>
                                        <p:tav tm="0">
                                          <p:val>
                                            <p:strVal val="ppt_x"/>
                                          </p:val>
                                        </p:tav>
                                        <p:tav tm="100000">
                                          <p:val>
                                            <p:strVal val="ppt_x"/>
                                          </p:val>
                                        </p:tav>
                                      </p:tavLst>
                                    </p:anim>
                                    <p:anim calcmode="lin" valueType="num">
                                      <p:cBhvr additive="base">
                                        <p:cTn id="47" dur="1000"/>
                                        <p:tgtEl>
                                          <p:spTgt spid="25"/>
                                        </p:tgtEl>
                                        <p:attrNameLst>
                                          <p:attrName>ppt_y</p:attrName>
                                        </p:attrNameLst>
                                      </p:cBhvr>
                                      <p:tavLst>
                                        <p:tav tm="0">
                                          <p:val>
                                            <p:strVal val="ppt_y"/>
                                          </p:val>
                                        </p:tav>
                                        <p:tav tm="100000">
                                          <p:val>
                                            <p:strVal val="0-ppt_h/2"/>
                                          </p:val>
                                        </p:tav>
                                      </p:tavLst>
                                    </p:anim>
                                    <p:set>
                                      <p:cBhvr>
                                        <p:cTn id="48" dur="1" fill="hold">
                                          <p:stCondLst>
                                            <p:cond delay="999"/>
                                          </p:stCondLst>
                                        </p:cTn>
                                        <p:tgtEl>
                                          <p:spTgt spid="25"/>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1000"/>
                                        <p:tgtEl>
                                          <p:spTgt spid="25"/>
                                        </p:tgtEl>
                                      </p:cBhvr>
                                    </p:animEffect>
                                    <p:set>
                                      <p:cBhvr>
                                        <p:cTn id="51" dur="1" fill="hold">
                                          <p:stCondLst>
                                            <p:cond delay="999"/>
                                          </p:stCondLst>
                                        </p:cTn>
                                        <p:tgtEl>
                                          <p:spTgt spid="25"/>
                                        </p:tgtEl>
                                        <p:attrNameLst>
                                          <p:attrName>style.visibility</p:attrName>
                                        </p:attrNameLst>
                                      </p:cBhvr>
                                      <p:to>
                                        <p:strVal val="hidden"/>
                                      </p:to>
                                    </p:set>
                                  </p:childTnLst>
                                </p:cTn>
                              </p:par>
                              <p:par>
                                <p:cTn id="52" presetID="10" presetClass="entr" presetSubtype="0" fill="hold" grpId="0" nodeType="withEffect">
                                  <p:stCondLst>
                                    <p:cond delay="0"/>
                                  </p:stCondLst>
                                  <p:childTnLst>
                                    <p:set>
                                      <p:cBhvr>
                                        <p:cTn id="53" dur="1" fill="hold">
                                          <p:stCondLst>
                                            <p:cond delay="0"/>
                                          </p:stCondLst>
                                        </p:cTn>
                                        <p:tgtEl>
                                          <p:spTgt spid="34">
                                            <p:txEl>
                                              <p:pRg st="0" end="0"/>
                                            </p:txEl>
                                          </p:spTgt>
                                        </p:tgtEl>
                                        <p:attrNameLst>
                                          <p:attrName>style.visibility</p:attrName>
                                        </p:attrNameLst>
                                      </p:cBhvr>
                                      <p:to>
                                        <p:strVal val="visible"/>
                                      </p:to>
                                    </p:set>
                                    <p:animEffect transition="in" filter="fade">
                                      <p:cBhvr>
                                        <p:cTn id="54" dur="500"/>
                                        <p:tgtEl>
                                          <p:spTgt spid="34">
                                            <p:txEl>
                                              <p:pRg st="0" end="0"/>
                                            </p:txEl>
                                          </p:spTgt>
                                        </p:tgtEl>
                                      </p:cBhvr>
                                    </p:animEffect>
                                  </p:childTnLst>
                                </p:cTn>
                              </p:par>
                              <p:par>
                                <p:cTn id="55" presetID="2" presetClass="entr" presetSubtype="4" accel="50000" decel="5000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1000" fill="hold"/>
                                        <p:tgtEl>
                                          <p:spTgt spid="12"/>
                                        </p:tgtEl>
                                        <p:attrNameLst>
                                          <p:attrName>ppt_x</p:attrName>
                                        </p:attrNameLst>
                                      </p:cBhvr>
                                      <p:tavLst>
                                        <p:tav tm="0">
                                          <p:val>
                                            <p:strVal val="#ppt_x"/>
                                          </p:val>
                                        </p:tav>
                                        <p:tav tm="100000">
                                          <p:val>
                                            <p:strVal val="#ppt_x"/>
                                          </p:val>
                                        </p:tav>
                                      </p:tavLst>
                                    </p:anim>
                                    <p:anim calcmode="lin" valueType="num">
                                      <p:cBhvr additive="base">
                                        <p:cTn id="58" dur="1000" fill="hold"/>
                                        <p:tgtEl>
                                          <p:spTgt spid="12"/>
                                        </p:tgtEl>
                                        <p:attrNameLst>
                                          <p:attrName>ppt_y</p:attrName>
                                        </p:attrNameLst>
                                      </p:cBhvr>
                                      <p:tavLst>
                                        <p:tav tm="0">
                                          <p:val>
                                            <p:strVal val="1+#ppt_h/2"/>
                                          </p:val>
                                        </p:tav>
                                        <p:tav tm="100000">
                                          <p:val>
                                            <p:strVal val="#ppt_y"/>
                                          </p:val>
                                        </p:tav>
                                      </p:tavLst>
                                    </p:anim>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1000"/>
                                        <p:tgtEl>
                                          <p:spTgt spid="12"/>
                                        </p:tgtEl>
                                      </p:cBhvr>
                                    </p:animEffect>
                                  </p:childTnLst>
                                </p:cTn>
                              </p:par>
                              <p:par>
                                <p:cTn id="62" presetID="2" presetClass="entr" presetSubtype="4" accel="50000" decel="50000" fill="hold" nodeType="with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additive="base">
                                        <p:cTn id="64" dur="1000" fill="hold"/>
                                        <p:tgtEl>
                                          <p:spTgt spid="10"/>
                                        </p:tgtEl>
                                        <p:attrNameLst>
                                          <p:attrName>ppt_x</p:attrName>
                                        </p:attrNameLst>
                                      </p:cBhvr>
                                      <p:tavLst>
                                        <p:tav tm="0">
                                          <p:val>
                                            <p:strVal val="#ppt_x"/>
                                          </p:val>
                                        </p:tav>
                                        <p:tav tm="100000">
                                          <p:val>
                                            <p:strVal val="#ppt_x"/>
                                          </p:val>
                                        </p:tav>
                                      </p:tavLst>
                                    </p:anim>
                                    <p:anim calcmode="lin" valueType="num">
                                      <p:cBhvr additive="base">
                                        <p:cTn id="65" dur="1000" fill="hold"/>
                                        <p:tgtEl>
                                          <p:spTgt spid="10"/>
                                        </p:tgtEl>
                                        <p:attrNameLst>
                                          <p:attrName>ppt_y</p:attrName>
                                        </p:attrNameLst>
                                      </p:cBhvr>
                                      <p:tavLst>
                                        <p:tav tm="0">
                                          <p:val>
                                            <p:strVal val="1+#ppt_h/2"/>
                                          </p:val>
                                        </p:tav>
                                        <p:tav tm="100000">
                                          <p:val>
                                            <p:strVal val="#ppt_y"/>
                                          </p:val>
                                        </p:tav>
                                      </p:tavLst>
                                    </p:anim>
                                  </p:childTnLst>
                                </p:cTn>
                              </p:par>
                              <p:par>
                                <p:cTn id="66" presetID="10" presetClass="entr" presetSubtype="0" fill="hold"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1000"/>
                                        <p:tgtEl>
                                          <p:spTgt spid="10"/>
                                        </p:tgtEl>
                                      </p:cBhvr>
                                    </p:animEffect>
                                  </p:childTnLst>
                                </p:cTn>
                              </p:par>
                              <p:par>
                                <p:cTn id="69" presetID="2" presetClass="entr" presetSubtype="4" accel="50000" decel="50000"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1000" fill="hold"/>
                                        <p:tgtEl>
                                          <p:spTgt spid="11"/>
                                        </p:tgtEl>
                                        <p:attrNameLst>
                                          <p:attrName>ppt_x</p:attrName>
                                        </p:attrNameLst>
                                      </p:cBhvr>
                                      <p:tavLst>
                                        <p:tav tm="0">
                                          <p:val>
                                            <p:strVal val="#ppt_x"/>
                                          </p:val>
                                        </p:tav>
                                        <p:tav tm="100000">
                                          <p:val>
                                            <p:strVal val="#ppt_x"/>
                                          </p:val>
                                        </p:tav>
                                      </p:tavLst>
                                    </p:anim>
                                    <p:anim calcmode="lin" valueType="num">
                                      <p:cBhvr additive="base">
                                        <p:cTn id="72" dur="1000" fill="hold"/>
                                        <p:tgtEl>
                                          <p:spTgt spid="11"/>
                                        </p:tgtEl>
                                        <p:attrNameLst>
                                          <p:attrName>ppt_y</p:attrName>
                                        </p:attrNameLst>
                                      </p:cBhvr>
                                      <p:tavLst>
                                        <p:tav tm="0">
                                          <p:val>
                                            <p:strVal val="1+#ppt_h/2"/>
                                          </p:val>
                                        </p:tav>
                                        <p:tav tm="100000">
                                          <p:val>
                                            <p:strVal val="#ppt_y"/>
                                          </p:val>
                                        </p:tav>
                                      </p:tavLst>
                                    </p:anim>
                                  </p:childTnLst>
                                </p:cTn>
                              </p:par>
                              <p:par>
                                <p:cTn id="73" presetID="10" presetClass="entr" presetSubtype="0" fill="hold" nodeType="with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fade">
                                      <p:cBhvr>
                                        <p:cTn id="75" dur="1000"/>
                                        <p:tgtEl>
                                          <p:spTgt spid="11"/>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xit" presetSubtype="1" accel="50000" decel="50000" fill="hold" nodeType="clickEffect">
                                  <p:stCondLst>
                                    <p:cond delay="0"/>
                                  </p:stCondLst>
                                  <p:childTnLst>
                                    <p:anim calcmode="lin" valueType="num">
                                      <p:cBhvr additive="base">
                                        <p:cTn id="79" dur="1000"/>
                                        <p:tgtEl>
                                          <p:spTgt spid="10"/>
                                        </p:tgtEl>
                                        <p:attrNameLst>
                                          <p:attrName>ppt_x</p:attrName>
                                        </p:attrNameLst>
                                      </p:cBhvr>
                                      <p:tavLst>
                                        <p:tav tm="0">
                                          <p:val>
                                            <p:strVal val="ppt_x"/>
                                          </p:val>
                                        </p:tav>
                                        <p:tav tm="100000">
                                          <p:val>
                                            <p:strVal val="ppt_x"/>
                                          </p:val>
                                        </p:tav>
                                      </p:tavLst>
                                    </p:anim>
                                    <p:anim calcmode="lin" valueType="num">
                                      <p:cBhvr additive="base">
                                        <p:cTn id="80" dur="1000"/>
                                        <p:tgtEl>
                                          <p:spTgt spid="10"/>
                                        </p:tgtEl>
                                        <p:attrNameLst>
                                          <p:attrName>ppt_y</p:attrName>
                                        </p:attrNameLst>
                                      </p:cBhvr>
                                      <p:tavLst>
                                        <p:tav tm="0">
                                          <p:val>
                                            <p:strVal val="ppt_y"/>
                                          </p:val>
                                        </p:tav>
                                        <p:tav tm="100000">
                                          <p:val>
                                            <p:strVal val="0-ppt_h/2"/>
                                          </p:val>
                                        </p:tav>
                                      </p:tavLst>
                                    </p:anim>
                                    <p:set>
                                      <p:cBhvr>
                                        <p:cTn id="81" dur="1" fill="hold">
                                          <p:stCondLst>
                                            <p:cond delay="999"/>
                                          </p:stCondLst>
                                        </p:cTn>
                                        <p:tgtEl>
                                          <p:spTgt spid="10"/>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1000"/>
                                        <p:tgtEl>
                                          <p:spTgt spid="10"/>
                                        </p:tgtEl>
                                      </p:cBhvr>
                                    </p:animEffect>
                                    <p:set>
                                      <p:cBhvr>
                                        <p:cTn id="84" dur="1" fill="hold">
                                          <p:stCondLst>
                                            <p:cond delay="999"/>
                                          </p:stCondLst>
                                        </p:cTn>
                                        <p:tgtEl>
                                          <p:spTgt spid="10"/>
                                        </p:tgtEl>
                                        <p:attrNameLst>
                                          <p:attrName>style.visibility</p:attrName>
                                        </p:attrNameLst>
                                      </p:cBhvr>
                                      <p:to>
                                        <p:strVal val="hidden"/>
                                      </p:to>
                                    </p:set>
                                  </p:childTnLst>
                                </p:cTn>
                              </p:par>
                              <p:par>
                                <p:cTn id="85" presetID="2" presetClass="exit" presetSubtype="1" accel="50000" decel="50000" fill="hold" nodeType="withEffect">
                                  <p:stCondLst>
                                    <p:cond delay="0"/>
                                  </p:stCondLst>
                                  <p:childTnLst>
                                    <p:anim calcmode="lin" valueType="num">
                                      <p:cBhvr additive="base">
                                        <p:cTn id="86" dur="1000"/>
                                        <p:tgtEl>
                                          <p:spTgt spid="11"/>
                                        </p:tgtEl>
                                        <p:attrNameLst>
                                          <p:attrName>ppt_x</p:attrName>
                                        </p:attrNameLst>
                                      </p:cBhvr>
                                      <p:tavLst>
                                        <p:tav tm="0">
                                          <p:val>
                                            <p:strVal val="ppt_x"/>
                                          </p:val>
                                        </p:tav>
                                        <p:tav tm="100000">
                                          <p:val>
                                            <p:strVal val="ppt_x"/>
                                          </p:val>
                                        </p:tav>
                                      </p:tavLst>
                                    </p:anim>
                                    <p:anim calcmode="lin" valueType="num">
                                      <p:cBhvr additive="base">
                                        <p:cTn id="87" dur="1000"/>
                                        <p:tgtEl>
                                          <p:spTgt spid="11"/>
                                        </p:tgtEl>
                                        <p:attrNameLst>
                                          <p:attrName>ppt_y</p:attrName>
                                        </p:attrNameLst>
                                      </p:cBhvr>
                                      <p:tavLst>
                                        <p:tav tm="0">
                                          <p:val>
                                            <p:strVal val="ppt_y"/>
                                          </p:val>
                                        </p:tav>
                                        <p:tav tm="100000">
                                          <p:val>
                                            <p:strVal val="0-ppt_h/2"/>
                                          </p:val>
                                        </p:tav>
                                      </p:tavLst>
                                    </p:anim>
                                    <p:set>
                                      <p:cBhvr>
                                        <p:cTn id="88" dur="1" fill="hold">
                                          <p:stCondLst>
                                            <p:cond delay="999"/>
                                          </p:stCondLst>
                                        </p:cTn>
                                        <p:tgtEl>
                                          <p:spTgt spid="1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1000"/>
                                        <p:tgtEl>
                                          <p:spTgt spid="11"/>
                                        </p:tgtEl>
                                      </p:cBhvr>
                                    </p:animEffect>
                                    <p:set>
                                      <p:cBhvr>
                                        <p:cTn id="91" dur="1" fill="hold">
                                          <p:stCondLst>
                                            <p:cond delay="999"/>
                                          </p:stCondLst>
                                        </p:cTn>
                                        <p:tgtEl>
                                          <p:spTgt spid="11"/>
                                        </p:tgtEl>
                                        <p:attrNameLst>
                                          <p:attrName>style.visibility</p:attrName>
                                        </p:attrNameLst>
                                      </p:cBhvr>
                                      <p:to>
                                        <p:strVal val="hidden"/>
                                      </p:to>
                                    </p:set>
                                  </p:childTnLst>
                                </p:cTn>
                              </p:par>
                              <p:par>
                                <p:cTn id="92" presetID="2" presetClass="exit" presetSubtype="1" accel="50000" decel="50000" fill="hold" nodeType="withEffect">
                                  <p:stCondLst>
                                    <p:cond delay="0"/>
                                  </p:stCondLst>
                                  <p:childTnLst>
                                    <p:anim calcmode="lin" valueType="num">
                                      <p:cBhvr additive="base">
                                        <p:cTn id="93" dur="1000"/>
                                        <p:tgtEl>
                                          <p:spTgt spid="12"/>
                                        </p:tgtEl>
                                        <p:attrNameLst>
                                          <p:attrName>ppt_x</p:attrName>
                                        </p:attrNameLst>
                                      </p:cBhvr>
                                      <p:tavLst>
                                        <p:tav tm="0">
                                          <p:val>
                                            <p:strVal val="ppt_x"/>
                                          </p:val>
                                        </p:tav>
                                        <p:tav tm="100000">
                                          <p:val>
                                            <p:strVal val="ppt_x"/>
                                          </p:val>
                                        </p:tav>
                                      </p:tavLst>
                                    </p:anim>
                                    <p:anim calcmode="lin" valueType="num">
                                      <p:cBhvr additive="base">
                                        <p:cTn id="94" dur="1000"/>
                                        <p:tgtEl>
                                          <p:spTgt spid="12"/>
                                        </p:tgtEl>
                                        <p:attrNameLst>
                                          <p:attrName>ppt_y</p:attrName>
                                        </p:attrNameLst>
                                      </p:cBhvr>
                                      <p:tavLst>
                                        <p:tav tm="0">
                                          <p:val>
                                            <p:strVal val="ppt_y"/>
                                          </p:val>
                                        </p:tav>
                                        <p:tav tm="100000">
                                          <p:val>
                                            <p:strVal val="0-ppt_h/2"/>
                                          </p:val>
                                        </p:tav>
                                      </p:tavLst>
                                    </p:anim>
                                    <p:set>
                                      <p:cBhvr>
                                        <p:cTn id="95" dur="1" fill="hold">
                                          <p:stCondLst>
                                            <p:cond delay="999"/>
                                          </p:stCondLst>
                                        </p:cTn>
                                        <p:tgtEl>
                                          <p:spTgt spid="12"/>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1000"/>
                                        <p:tgtEl>
                                          <p:spTgt spid="12"/>
                                        </p:tgtEl>
                                      </p:cBhvr>
                                    </p:animEffect>
                                    <p:set>
                                      <p:cBhvr>
                                        <p:cTn id="98" dur="1" fill="hold">
                                          <p:stCondLst>
                                            <p:cond delay="999"/>
                                          </p:stCondLst>
                                        </p:cTn>
                                        <p:tgtEl>
                                          <p:spTgt spid="12"/>
                                        </p:tgtEl>
                                        <p:attrNameLst>
                                          <p:attrName>style.visibility</p:attrName>
                                        </p:attrNameLst>
                                      </p:cBhvr>
                                      <p:to>
                                        <p:strVal val="hidden"/>
                                      </p:to>
                                    </p:set>
                                  </p:childTnLst>
                                </p:cTn>
                              </p:par>
                              <p:par>
                                <p:cTn id="99" presetID="10" presetClass="entr" presetSubtype="0" fill="hold" grpId="0" nodeType="withEffect">
                                  <p:stCondLst>
                                    <p:cond delay="0"/>
                                  </p:stCondLst>
                                  <p:childTnLst>
                                    <p:set>
                                      <p:cBhvr>
                                        <p:cTn id="100" dur="1" fill="hold">
                                          <p:stCondLst>
                                            <p:cond delay="0"/>
                                          </p:stCondLst>
                                        </p:cTn>
                                        <p:tgtEl>
                                          <p:spTgt spid="35">
                                            <p:txEl>
                                              <p:pRg st="0" end="0"/>
                                            </p:txEl>
                                          </p:spTgt>
                                        </p:tgtEl>
                                        <p:attrNameLst>
                                          <p:attrName>style.visibility</p:attrName>
                                        </p:attrNameLst>
                                      </p:cBhvr>
                                      <p:to>
                                        <p:strVal val="visible"/>
                                      </p:to>
                                    </p:set>
                                    <p:animEffect transition="in" filter="fade">
                                      <p:cBhvr>
                                        <p:cTn id="101" dur="500"/>
                                        <p:tgtEl>
                                          <p:spTgt spid="35">
                                            <p:txEl>
                                              <p:pRg st="0" end="0"/>
                                            </p:txEl>
                                          </p:spTgt>
                                        </p:tgtEl>
                                      </p:cBhvr>
                                    </p:animEffect>
                                  </p:childTnLst>
                                </p:cTn>
                              </p:par>
                              <p:par>
                                <p:cTn id="102" presetID="2" presetClass="entr" presetSubtype="4" accel="50000" decel="50000" fill="hold" nodeType="withEffect">
                                  <p:stCondLst>
                                    <p:cond delay="0"/>
                                  </p:stCondLst>
                                  <p:childTnLst>
                                    <p:set>
                                      <p:cBhvr>
                                        <p:cTn id="103" dur="1" fill="hold">
                                          <p:stCondLst>
                                            <p:cond delay="0"/>
                                          </p:stCondLst>
                                        </p:cTn>
                                        <p:tgtEl>
                                          <p:spTgt spid="19"/>
                                        </p:tgtEl>
                                        <p:attrNameLst>
                                          <p:attrName>style.visibility</p:attrName>
                                        </p:attrNameLst>
                                      </p:cBhvr>
                                      <p:to>
                                        <p:strVal val="visible"/>
                                      </p:to>
                                    </p:set>
                                    <p:anim calcmode="lin" valueType="num">
                                      <p:cBhvr additive="base">
                                        <p:cTn id="104" dur="1000" fill="hold"/>
                                        <p:tgtEl>
                                          <p:spTgt spid="19"/>
                                        </p:tgtEl>
                                        <p:attrNameLst>
                                          <p:attrName>ppt_x</p:attrName>
                                        </p:attrNameLst>
                                      </p:cBhvr>
                                      <p:tavLst>
                                        <p:tav tm="0">
                                          <p:val>
                                            <p:strVal val="#ppt_x"/>
                                          </p:val>
                                        </p:tav>
                                        <p:tav tm="100000">
                                          <p:val>
                                            <p:strVal val="#ppt_x"/>
                                          </p:val>
                                        </p:tav>
                                      </p:tavLst>
                                    </p:anim>
                                    <p:anim calcmode="lin" valueType="num">
                                      <p:cBhvr additive="base">
                                        <p:cTn id="105" dur="1000" fill="hold"/>
                                        <p:tgtEl>
                                          <p:spTgt spid="19"/>
                                        </p:tgtEl>
                                        <p:attrNameLst>
                                          <p:attrName>ppt_y</p:attrName>
                                        </p:attrNameLst>
                                      </p:cBhvr>
                                      <p:tavLst>
                                        <p:tav tm="0">
                                          <p:val>
                                            <p:strVal val="1+#ppt_h/2"/>
                                          </p:val>
                                        </p:tav>
                                        <p:tav tm="100000">
                                          <p:val>
                                            <p:strVal val="#ppt_y"/>
                                          </p:val>
                                        </p:tav>
                                      </p:tavLst>
                                    </p:anim>
                                  </p:childTnLst>
                                </p:cTn>
                              </p:par>
                              <p:par>
                                <p:cTn id="106" presetID="10" presetClass="entr" presetSubtype="0" fill="hold" nodeType="with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fade">
                                      <p:cBhvr>
                                        <p:cTn id="108" dur="1000"/>
                                        <p:tgtEl>
                                          <p:spTgt spid="19"/>
                                        </p:tgtEl>
                                      </p:cBhvr>
                                    </p:animEffect>
                                  </p:childTnLst>
                                </p:cTn>
                              </p:par>
                              <p:par>
                                <p:cTn id="109" presetID="2" presetClass="entr" presetSubtype="4" accel="50000" decel="50000" fill="hold" nodeType="withEffect">
                                  <p:stCondLst>
                                    <p:cond delay="0"/>
                                  </p:stCondLst>
                                  <p:childTnLst>
                                    <p:set>
                                      <p:cBhvr>
                                        <p:cTn id="110" dur="1" fill="hold">
                                          <p:stCondLst>
                                            <p:cond delay="0"/>
                                          </p:stCondLst>
                                        </p:cTn>
                                        <p:tgtEl>
                                          <p:spTgt spid="20"/>
                                        </p:tgtEl>
                                        <p:attrNameLst>
                                          <p:attrName>style.visibility</p:attrName>
                                        </p:attrNameLst>
                                      </p:cBhvr>
                                      <p:to>
                                        <p:strVal val="visible"/>
                                      </p:to>
                                    </p:set>
                                    <p:anim calcmode="lin" valueType="num">
                                      <p:cBhvr additive="base">
                                        <p:cTn id="111" dur="1000" fill="hold"/>
                                        <p:tgtEl>
                                          <p:spTgt spid="20"/>
                                        </p:tgtEl>
                                        <p:attrNameLst>
                                          <p:attrName>ppt_x</p:attrName>
                                        </p:attrNameLst>
                                      </p:cBhvr>
                                      <p:tavLst>
                                        <p:tav tm="0">
                                          <p:val>
                                            <p:strVal val="#ppt_x"/>
                                          </p:val>
                                        </p:tav>
                                        <p:tav tm="100000">
                                          <p:val>
                                            <p:strVal val="#ppt_x"/>
                                          </p:val>
                                        </p:tav>
                                      </p:tavLst>
                                    </p:anim>
                                    <p:anim calcmode="lin" valueType="num">
                                      <p:cBhvr additive="base">
                                        <p:cTn id="112" dur="1000" fill="hold"/>
                                        <p:tgtEl>
                                          <p:spTgt spid="20"/>
                                        </p:tgtEl>
                                        <p:attrNameLst>
                                          <p:attrName>ppt_y</p:attrName>
                                        </p:attrNameLst>
                                      </p:cBhvr>
                                      <p:tavLst>
                                        <p:tav tm="0">
                                          <p:val>
                                            <p:strVal val="1+#ppt_h/2"/>
                                          </p:val>
                                        </p:tav>
                                        <p:tav tm="100000">
                                          <p:val>
                                            <p:strVal val="#ppt_y"/>
                                          </p:val>
                                        </p:tav>
                                      </p:tavLst>
                                    </p:anim>
                                  </p:childTnLst>
                                </p:cTn>
                              </p:par>
                              <p:par>
                                <p:cTn id="113" presetID="10" presetClass="entr" presetSubtype="0" fill="hold" nodeType="withEffect">
                                  <p:stCondLst>
                                    <p:cond delay="0"/>
                                  </p:stCondLst>
                                  <p:childTnLst>
                                    <p:set>
                                      <p:cBhvr>
                                        <p:cTn id="114" dur="1" fill="hold">
                                          <p:stCondLst>
                                            <p:cond delay="0"/>
                                          </p:stCondLst>
                                        </p:cTn>
                                        <p:tgtEl>
                                          <p:spTgt spid="20"/>
                                        </p:tgtEl>
                                        <p:attrNameLst>
                                          <p:attrName>style.visibility</p:attrName>
                                        </p:attrNameLst>
                                      </p:cBhvr>
                                      <p:to>
                                        <p:strVal val="visible"/>
                                      </p:to>
                                    </p:set>
                                    <p:animEffect transition="in" filter="fade">
                                      <p:cBhvr>
                                        <p:cTn id="115" dur="1000"/>
                                        <p:tgtEl>
                                          <p:spTgt spid="20"/>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xit" presetSubtype="1" accel="50000" decel="50000" fill="hold" nodeType="clickEffect">
                                  <p:stCondLst>
                                    <p:cond delay="0"/>
                                  </p:stCondLst>
                                  <p:childTnLst>
                                    <p:anim calcmode="lin" valueType="num">
                                      <p:cBhvr additive="base">
                                        <p:cTn id="119" dur="1000"/>
                                        <p:tgtEl>
                                          <p:spTgt spid="19"/>
                                        </p:tgtEl>
                                        <p:attrNameLst>
                                          <p:attrName>ppt_x</p:attrName>
                                        </p:attrNameLst>
                                      </p:cBhvr>
                                      <p:tavLst>
                                        <p:tav tm="0">
                                          <p:val>
                                            <p:strVal val="ppt_x"/>
                                          </p:val>
                                        </p:tav>
                                        <p:tav tm="100000">
                                          <p:val>
                                            <p:strVal val="ppt_x"/>
                                          </p:val>
                                        </p:tav>
                                      </p:tavLst>
                                    </p:anim>
                                    <p:anim calcmode="lin" valueType="num">
                                      <p:cBhvr additive="base">
                                        <p:cTn id="120" dur="1000"/>
                                        <p:tgtEl>
                                          <p:spTgt spid="19"/>
                                        </p:tgtEl>
                                        <p:attrNameLst>
                                          <p:attrName>ppt_y</p:attrName>
                                        </p:attrNameLst>
                                      </p:cBhvr>
                                      <p:tavLst>
                                        <p:tav tm="0">
                                          <p:val>
                                            <p:strVal val="ppt_y"/>
                                          </p:val>
                                        </p:tav>
                                        <p:tav tm="100000">
                                          <p:val>
                                            <p:strVal val="0-ppt_h/2"/>
                                          </p:val>
                                        </p:tav>
                                      </p:tavLst>
                                    </p:anim>
                                    <p:set>
                                      <p:cBhvr>
                                        <p:cTn id="121" dur="1" fill="hold">
                                          <p:stCondLst>
                                            <p:cond delay="999"/>
                                          </p:stCondLst>
                                        </p:cTn>
                                        <p:tgtEl>
                                          <p:spTgt spid="19"/>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1000"/>
                                        <p:tgtEl>
                                          <p:spTgt spid="19"/>
                                        </p:tgtEl>
                                      </p:cBhvr>
                                    </p:animEffect>
                                    <p:set>
                                      <p:cBhvr>
                                        <p:cTn id="124" dur="1" fill="hold">
                                          <p:stCondLst>
                                            <p:cond delay="999"/>
                                          </p:stCondLst>
                                        </p:cTn>
                                        <p:tgtEl>
                                          <p:spTgt spid="19"/>
                                        </p:tgtEl>
                                        <p:attrNameLst>
                                          <p:attrName>style.visibility</p:attrName>
                                        </p:attrNameLst>
                                      </p:cBhvr>
                                      <p:to>
                                        <p:strVal val="hidden"/>
                                      </p:to>
                                    </p:set>
                                  </p:childTnLst>
                                </p:cTn>
                              </p:par>
                              <p:par>
                                <p:cTn id="125" presetID="2" presetClass="exit" presetSubtype="1" accel="50000" decel="50000" fill="hold" nodeType="withEffect">
                                  <p:stCondLst>
                                    <p:cond delay="0"/>
                                  </p:stCondLst>
                                  <p:childTnLst>
                                    <p:anim calcmode="lin" valueType="num">
                                      <p:cBhvr additive="base">
                                        <p:cTn id="126" dur="1000"/>
                                        <p:tgtEl>
                                          <p:spTgt spid="20"/>
                                        </p:tgtEl>
                                        <p:attrNameLst>
                                          <p:attrName>ppt_x</p:attrName>
                                        </p:attrNameLst>
                                      </p:cBhvr>
                                      <p:tavLst>
                                        <p:tav tm="0">
                                          <p:val>
                                            <p:strVal val="ppt_x"/>
                                          </p:val>
                                        </p:tav>
                                        <p:tav tm="100000">
                                          <p:val>
                                            <p:strVal val="ppt_x"/>
                                          </p:val>
                                        </p:tav>
                                      </p:tavLst>
                                    </p:anim>
                                    <p:anim calcmode="lin" valueType="num">
                                      <p:cBhvr additive="base">
                                        <p:cTn id="127" dur="1000"/>
                                        <p:tgtEl>
                                          <p:spTgt spid="20"/>
                                        </p:tgtEl>
                                        <p:attrNameLst>
                                          <p:attrName>ppt_y</p:attrName>
                                        </p:attrNameLst>
                                      </p:cBhvr>
                                      <p:tavLst>
                                        <p:tav tm="0">
                                          <p:val>
                                            <p:strVal val="ppt_y"/>
                                          </p:val>
                                        </p:tav>
                                        <p:tav tm="100000">
                                          <p:val>
                                            <p:strVal val="0-ppt_h/2"/>
                                          </p:val>
                                        </p:tav>
                                      </p:tavLst>
                                    </p:anim>
                                    <p:set>
                                      <p:cBhvr>
                                        <p:cTn id="128" dur="1" fill="hold">
                                          <p:stCondLst>
                                            <p:cond delay="999"/>
                                          </p:stCondLst>
                                        </p:cTn>
                                        <p:tgtEl>
                                          <p:spTgt spid="20"/>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1000"/>
                                        <p:tgtEl>
                                          <p:spTgt spid="20"/>
                                        </p:tgtEl>
                                      </p:cBhvr>
                                    </p:animEffect>
                                    <p:set>
                                      <p:cBhvr>
                                        <p:cTn id="131" dur="1" fill="hold">
                                          <p:stCondLst>
                                            <p:cond delay="999"/>
                                          </p:stCondLst>
                                        </p:cTn>
                                        <p:tgtEl>
                                          <p:spTgt spid="20"/>
                                        </p:tgtEl>
                                        <p:attrNameLst>
                                          <p:attrName>style.visibility</p:attrName>
                                        </p:attrNameLst>
                                      </p:cBhvr>
                                      <p:to>
                                        <p:strVal val="hidden"/>
                                      </p:to>
                                    </p:set>
                                  </p:childTnLst>
                                </p:cTn>
                              </p:par>
                              <p:par>
                                <p:cTn id="132" presetID="10" presetClass="entr" presetSubtype="0" fill="hold" grpId="0" nodeType="withEffect">
                                  <p:stCondLst>
                                    <p:cond delay="0"/>
                                  </p:stCondLst>
                                  <p:childTnLst>
                                    <p:set>
                                      <p:cBhvr>
                                        <p:cTn id="133" dur="1" fill="hold">
                                          <p:stCondLst>
                                            <p:cond delay="0"/>
                                          </p:stCondLst>
                                        </p:cTn>
                                        <p:tgtEl>
                                          <p:spTgt spid="36">
                                            <p:txEl>
                                              <p:pRg st="0" end="0"/>
                                            </p:txEl>
                                          </p:spTgt>
                                        </p:tgtEl>
                                        <p:attrNameLst>
                                          <p:attrName>style.visibility</p:attrName>
                                        </p:attrNameLst>
                                      </p:cBhvr>
                                      <p:to>
                                        <p:strVal val="visible"/>
                                      </p:to>
                                    </p:set>
                                    <p:animEffect transition="in" filter="fade">
                                      <p:cBhvr>
                                        <p:cTn id="134" dur="500"/>
                                        <p:tgtEl>
                                          <p:spTgt spid="36">
                                            <p:txEl>
                                              <p:pRg st="0" end="0"/>
                                            </p:txEl>
                                          </p:spTgt>
                                        </p:tgtEl>
                                      </p:cBhvr>
                                    </p:animEffect>
                                  </p:childTnLst>
                                </p:cTn>
                              </p:par>
                              <p:par>
                                <p:cTn id="135" presetID="2" presetClass="entr" presetSubtype="4" accel="50000" decel="50000" fill="hold" nodeType="withEffect">
                                  <p:stCondLst>
                                    <p:cond delay="0"/>
                                  </p:stCondLst>
                                  <p:childTnLst>
                                    <p:set>
                                      <p:cBhvr>
                                        <p:cTn id="136" dur="1" fill="hold">
                                          <p:stCondLst>
                                            <p:cond delay="0"/>
                                          </p:stCondLst>
                                        </p:cTn>
                                        <p:tgtEl>
                                          <p:spTgt spid="22"/>
                                        </p:tgtEl>
                                        <p:attrNameLst>
                                          <p:attrName>style.visibility</p:attrName>
                                        </p:attrNameLst>
                                      </p:cBhvr>
                                      <p:to>
                                        <p:strVal val="visible"/>
                                      </p:to>
                                    </p:set>
                                    <p:anim calcmode="lin" valueType="num">
                                      <p:cBhvr additive="base">
                                        <p:cTn id="137" dur="1000" fill="hold"/>
                                        <p:tgtEl>
                                          <p:spTgt spid="22"/>
                                        </p:tgtEl>
                                        <p:attrNameLst>
                                          <p:attrName>ppt_x</p:attrName>
                                        </p:attrNameLst>
                                      </p:cBhvr>
                                      <p:tavLst>
                                        <p:tav tm="0">
                                          <p:val>
                                            <p:strVal val="#ppt_x"/>
                                          </p:val>
                                        </p:tav>
                                        <p:tav tm="100000">
                                          <p:val>
                                            <p:strVal val="#ppt_x"/>
                                          </p:val>
                                        </p:tav>
                                      </p:tavLst>
                                    </p:anim>
                                    <p:anim calcmode="lin" valueType="num">
                                      <p:cBhvr additive="base">
                                        <p:cTn id="138" dur="1000" fill="hold"/>
                                        <p:tgtEl>
                                          <p:spTgt spid="22"/>
                                        </p:tgtEl>
                                        <p:attrNameLst>
                                          <p:attrName>ppt_y</p:attrName>
                                        </p:attrNameLst>
                                      </p:cBhvr>
                                      <p:tavLst>
                                        <p:tav tm="0">
                                          <p:val>
                                            <p:strVal val="1+#ppt_h/2"/>
                                          </p:val>
                                        </p:tav>
                                        <p:tav tm="100000">
                                          <p:val>
                                            <p:strVal val="#ppt_y"/>
                                          </p:val>
                                        </p:tav>
                                      </p:tavLst>
                                    </p:anim>
                                  </p:childTnLst>
                                </p:cTn>
                              </p:par>
                              <p:par>
                                <p:cTn id="139" presetID="10" presetClass="entr" presetSubtype="0" fill="hold" nodeType="withEffect">
                                  <p:stCondLst>
                                    <p:cond delay="0"/>
                                  </p:stCondLst>
                                  <p:childTnLst>
                                    <p:set>
                                      <p:cBhvr>
                                        <p:cTn id="140" dur="1" fill="hold">
                                          <p:stCondLst>
                                            <p:cond delay="0"/>
                                          </p:stCondLst>
                                        </p:cTn>
                                        <p:tgtEl>
                                          <p:spTgt spid="22"/>
                                        </p:tgtEl>
                                        <p:attrNameLst>
                                          <p:attrName>style.visibility</p:attrName>
                                        </p:attrNameLst>
                                      </p:cBhvr>
                                      <p:to>
                                        <p:strVal val="visible"/>
                                      </p:to>
                                    </p:set>
                                    <p:animEffect transition="in" filter="fade">
                                      <p:cBhvr>
                                        <p:cTn id="141" dur="1000"/>
                                        <p:tgtEl>
                                          <p:spTgt spid="22"/>
                                        </p:tgtEl>
                                      </p:cBhvr>
                                    </p:animEffect>
                                  </p:childTnLst>
                                </p:cTn>
                              </p:par>
                              <p:par>
                                <p:cTn id="142" presetID="2" presetClass="entr" presetSubtype="4" accel="50000" decel="50000" fill="hold" nodeType="withEffect">
                                  <p:stCondLst>
                                    <p:cond delay="0"/>
                                  </p:stCondLst>
                                  <p:childTnLst>
                                    <p:set>
                                      <p:cBhvr>
                                        <p:cTn id="143" dur="1" fill="hold">
                                          <p:stCondLst>
                                            <p:cond delay="0"/>
                                          </p:stCondLst>
                                        </p:cTn>
                                        <p:tgtEl>
                                          <p:spTgt spid="23"/>
                                        </p:tgtEl>
                                        <p:attrNameLst>
                                          <p:attrName>style.visibility</p:attrName>
                                        </p:attrNameLst>
                                      </p:cBhvr>
                                      <p:to>
                                        <p:strVal val="visible"/>
                                      </p:to>
                                    </p:set>
                                    <p:anim calcmode="lin" valueType="num">
                                      <p:cBhvr additive="base">
                                        <p:cTn id="144" dur="1000" fill="hold"/>
                                        <p:tgtEl>
                                          <p:spTgt spid="23"/>
                                        </p:tgtEl>
                                        <p:attrNameLst>
                                          <p:attrName>ppt_x</p:attrName>
                                        </p:attrNameLst>
                                      </p:cBhvr>
                                      <p:tavLst>
                                        <p:tav tm="0">
                                          <p:val>
                                            <p:strVal val="#ppt_x"/>
                                          </p:val>
                                        </p:tav>
                                        <p:tav tm="100000">
                                          <p:val>
                                            <p:strVal val="#ppt_x"/>
                                          </p:val>
                                        </p:tav>
                                      </p:tavLst>
                                    </p:anim>
                                    <p:anim calcmode="lin" valueType="num">
                                      <p:cBhvr additive="base">
                                        <p:cTn id="145" dur="1000" fill="hold"/>
                                        <p:tgtEl>
                                          <p:spTgt spid="23"/>
                                        </p:tgtEl>
                                        <p:attrNameLst>
                                          <p:attrName>ppt_y</p:attrName>
                                        </p:attrNameLst>
                                      </p:cBhvr>
                                      <p:tavLst>
                                        <p:tav tm="0">
                                          <p:val>
                                            <p:strVal val="1+#ppt_h/2"/>
                                          </p:val>
                                        </p:tav>
                                        <p:tav tm="100000">
                                          <p:val>
                                            <p:strVal val="#ppt_y"/>
                                          </p:val>
                                        </p:tav>
                                      </p:tavLst>
                                    </p:anim>
                                  </p:childTnLst>
                                </p:cTn>
                              </p:par>
                              <p:par>
                                <p:cTn id="146" presetID="10" presetClass="entr" presetSubtype="0" fill="hold" nodeType="withEffect">
                                  <p:stCondLst>
                                    <p:cond delay="0"/>
                                  </p:stCondLst>
                                  <p:childTnLst>
                                    <p:set>
                                      <p:cBhvr>
                                        <p:cTn id="147" dur="1" fill="hold">
                                          <p:stCondLst>
                                            <p:cond delay="0"/>
                                          </p:stCondLst>
                                        </p:cTn>
                                        <p:tgtEl>
                                          <p:spTgt spid="23"/>
                                        </p:tgtEl>
                                        <p:attrNameLst>
                                          <p:attrName>style.visibility</p:attrName>
                                        </p:attrNameLst>
                                      </p:cBhvr>
                                      <p:to>
                                        <p:strVal val="visible"/>
                                      </p:to>
                                    </p:set>
                                    <p:animEffect transition="in" filter="fade">
                                      <p:cBhvr>
                                        <p:cTn id="148" dur="1000"/>
                                        <p:tgtEl>
                                          <p:spTgt spid="23"/>
                                        </p:tgtEl>
                                      </p:cBhvr>
                                    </p:animEffect>
                                  </p:childTnLst>
                                </p:cTn>
                              </p:par>
                            </p:childTnLst>
                          </p:cTn>
                        </p:par>
                      </p:childTnLst>
                    </p:cTn>
                  </p:par>
                  <p:par>
                    <p:cTn id="149" fill="hold">
                      <p:stCondLst>
                        <p:cond delay="indefinite"/>
                      </p:stCondLst>
                      <p:childTnLst>
                        <p:par>
                          <p:cTn id="150" fill="hold">
                            <p:stCondLst>
                              <p:cond delay="0"/>
                            </p:stCondLst>
                            <p:childTnLst>
                              <p:par>
                                <p:cTn id="151" presetID="2" presetClass="exit" presetSubtype="1" accel="50000" decel="50000" fill="hold" nodeType="clickEffect">
                                  <p:stCondLst>
                                    <p:cond delay="0"/>
                                  </p:stCondLst>
                                  <p:childTnLst>
                                    <p:anim calcmode="lin" valueType="num">
                                      <p:cBhvr additive="base">
                                        <p:cTn id="152" dur="1000"/>
                                        <p:tgtEl>
                                          <p:spTgt spid="22"/>
                                        </p:tgtEl>
                                        <p:attrNameLst>
                                          <p:attrName>ppt_x</p:attrName>
                                        </p:attrNameLst>
                                      </p:cBhvr>
                                      <p:tavLst>
                                        <p:tav tm="0">
                                          <p:val>
                                            <p:strVal val="ppt_x"/>
                                          </p:val>
                                        </p:tav>
                                        <p:tav tm="100000">
                                          <p:val>
                                            <p:strVal val="ppt_x"/>
                                          </p:val>
                                        </p:tav>
                                      </p:tavLst>
                                    </p:anim>
                                    <p:anim calcmode="lin" valueType="num">
                                      <p:cBhvr additive="base">
                                        <p:cTn id="153" dur="1000"/>
                                        <p:tgtEl>
                                          <p:spTgt spid="22"/>
                                        </p:tgtEl>
                                        <p:attrNameLst>
                                          <p:attrName>ppt_y</p:attrName>
                                        </p:attrNameLst>
                                      </p:cBhvr>
                                      <p:tavLst>
                                        <p:tav tm="0">
                                          <p:val>
                                            <p:strVal val="ppt_y"/>
                                          </p:val>
                                        </p:tav>
                                        <p:tav tm="100000">
                                          <p:val>
                                            <p:strVal val="0-ppt_h/2"/>
                                          </p:val>
                                        </p:tav>
                                      </p:tavLst>
                                    </p:anim>
                                    <p:set>
                                      <p:cBhvr>
                                        <p:cTn id="154" dur="1" fill="hold">
                                          <p:stCondLst>
                                            <p:cond delay="999"/>
                                          </p:stCondLst>
                                        </p:cTn>
                                        <p:tgtEl>
                                          <p:spTgt spid="22"/>
                                        </p:tgtEl>
                                        <p:attrNameLst>
                                          <p:attrName>style.visibility</p:attrName>
                                        </p:attrNameLst>
                                      </p:cBhvr>
                                      <p:to>
                                        <p:strVal val="hidden"/>
                                      </p:to>
                                    </p:set>
                                  </p:childTnLst>
                                </p:cTn>
                              </p:par>
                              <p:par>
                                <p:cTn id="155" presetID="10" presetClass="exit" presetSubtype="0" fill="hold" nodeType="withEffect">
                                  <p:stCondLst>
                                    <p:cond delay="0"/>
                                  </p:stCondLst>
                                  <p:childTnLst>
                                    <p:animEffect transition="out" filter="fade">
                                      <p:cBhvr>
                                        <p:cTn id="156" dur="1000"/>
                                        <p:tgtEl>
                                          <p:spTgt spid="22"/>
                                        </p:tgtEl>
                                      </p:cBhvr>
                                    </p:animEffect>
                                    <p:set>
                                      <p:cBhvr>
                                        <p:cTn id="157" dur="1" fill="hold">
                                          <p:stCondLst>
                                            <p:cond delay="999"/>
                                          </p:stCondLst>
                                        </p:cTn>
                                        <p:tgtEl>
                                          <p:spTgt spid="22"/>
                                        </p:tgtEl>
                                        <p:attrNameLst>
                                          <p:attrName>style.visibility</p:attrName>
                                        </p:attrNameLst>
                                      </p:cBhvr>
                                      <p:to>
                                        <p:strVal val="hidden"/>
                                      </p:to>
                                    </p:set>
                                  </p:childTnLst>
                                </p:cTn>
                              </p:par>
                              <p:par>
                                <p:cTn id="158" presetID="2" presetClass="exit" presetSubtype="1" accel="50000" decel="50000" fill="hold" nodeType="withEffect">
                                  <p:stCondLst>
                                    <p:cond delay="0"/>
                                  </p:stCondLst>
                                  <p:childTnLst>
                                    <p:anim calcmode="lin" valueType="num">
                                      <p:cBhvr additive="base">
                                        <p:cTn id="159" dur="1000"/>
                                        <p:tgtEl>
                                          <p:spTgt spid="23"/>
                                        </p:tgtEl>
                                        <p:attrNameLst>
                                          <p:attrName>ppt_x</p:attrName>
                                        </p:attrNameLst>
                                      </p:cBhvr>
                                      <p:tavLst>
                                        <p:tav tm="0">
                                          <p:val>
                                            <p:strVal val="ppt_x"/>
                                          </p:val>
                                        </p:tav>
                                        <p:tav tm="100000">
                                          <p:val>
                                            <p:strVal val="ppt_x"/>
                                          </p:val>
                                        </p:tav>
                                      </p:tavLst>
                                    </p:anim>
                                    <p:anim calcmode="lin" valueType="num">
                                      <p:cBhvr additive="base">
                                        <p:cTn id="160" dur="1000"/>
                                        <p:tgtEl>
                                          <p:spTgt spid="23"/>
                                        </p:tgtEl>
                                        <p:attrNameLst>
                                          <p:attrName>ppt_y</p:attrName>
                                        </p:attrNameLst>
                                      </p:cBhvr>
                                      <p:tavLst>
                                        <p:tav tm="0">
                                          <p:val>
                                            <p:strVal val="ppt_y"/>
                                          </p:val>
                                        </p:tav>
                                        <p:tav tm="100000">
                                          <p:val>
                                            <p:strVal val="0-ppt_h/2"/>
                                          </p:val>
                                        </p:tav>
                                      </p:tavLst>
                                    </p:anim>
                                    <p:set>
                                      <p:cBhvr>
                                        <p:cTn id="161" dur="1" fill="hold">
                                          <p:stCondLst>
                                            <p:cond delay="999"/>
                                          </p:stCondLst>
                                        </p:cTn>
                                        <p:tgtEl>
                                          <p:spTgt spid="23"/>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1000"/>
                                        <p:tgtEl>
                                          <p:spTgt spid="23"/>
                                        </p:tgtEl>
                                      </p:cBhvr>
                                    </p:animEffect>
                                    <p:set>
                                      <p:cBhvr>
                                        <p:cTn id="164" dur="1" fill="hold">
                                          <p:stCondLst>
                                            <p:cond delay="999"/>
                                          </p:stCondLst>
                                        </p:cTn>
                                        <p:tgtEl>
                                          <p:spTgt spid="23"/>
                                        </p:tgtEl>
                                        <p:attrNameLst>
                                          <p:attrName>style.visibility</p:attrName>
                                        </p:attrNameLst>
                                      </p:cBhvr>
                                      <p:to>
                                        <p:strVal val="hidden"/>
                                      </p:to>
                                    </p:set>
                                  </p:childTnLst>
                                </p:cTn>
                              </p:par>
                              <p:par>
                                <p:cTn id="165" presetID="10" presetClass="entr" presetSubtype="0" fill="hold" grpId="0" nodeType="withEffect">
                                  <p:stCondLst>
                                    <p:cond delay="0"/>
                                  </p:stCondLst>
                                  <p:childTnLst>
                                    <p:set>
                                      <p:cBhvr>
                                        <p:cTn id="166" dur="1" fill="hold">
                                          <p:stCondLst>
                                            <p:cond delay="0"/>
                                          </p:stCondLst>
                                        </p:cTn>
                                        <p:tgtEl>
                                          <p:spTgt spid="37">
                                            <p:txEl>
                                              <p:pRg st="0" end="0"/>
                                            </p:txEl>
                                          </p:spTgt>
                                        </p:tgtEl>
                                        <p:attrNameLst>
                                          <p:attrName>style.visibility</p:attrName>
                                        </p:attrNameLst>
                                      </p:cBhvr>
                                      <p:to>
                                        <p:strVal val="visible"/>
                                      </p:to>
                                    </p:set>
                                    <p:animEffect transition="in" filter="fade">
                                      <p:cBhvr>
                                        <p:cTn id="167" dur="500"/>
                                        <p:tgtEl>
                                          <p:spTgt spid="37">
                                            <p:txEl>
                                              <p:pRg st="0" end="0"/>
                                            </p:txEl>
                                          </p:spTgt>
                                        </p:tgtEl>
                                      </p:cBhvr>
                                    </p:animEffect>
                                  </p:childTnLst>
                                </p:cTn>
                              </p:par>
                              <p:par>
                                <p:cTn id="168" presetID="2" presetClass="entr" presetSubtype="4" accel="50000" decel="50000" fill="hold" nodeType="withEffect">
                                  <p:stCondLst>
                                    <p:cond delay="0"/>
                                  </p:stCondLst>
                                  <p:childTnLst>
                                    <p:set>
                                      <p:cBhvr>
                                        <p:cTn id="169" dur="1" fill="hold">
                                          <p:stCondLst>
                                            <p:cond delay="0"/>
                                          </p:stCondLst>
                                        </p:cTn>
                                        <p:tgtEl>
                                          <p:spTgt spid="24"/>
                                        </p:tgtEl>
                                        <p:attrNameLst>
                                          <p:attrName>style.visibility</p:attrName>
                                        </p:attrNameLst>
                                      </p:cBhvr>
                                      <p:to>
                                        <p:strVal val="visible"/>
                                      </p:to>
                                    </p:set>
                                    <p:anim calcmode="lin" valueType="num">
                                      <p:cBhvr additive="base">
                                        <p:cTn id="170" dur="1000" fill="hold"/>
                                        <p:tgtEl>
                                          <p:spTgt spid="24"/>
                                        </p:tgtEl>
                                        <p:attrNameLst>
                                          <p:attrName>ppt_x</p:attrName>
                                        </p:attrNameLst>
                                      </p:cBhvr>
                                      <p:tavLst>
                                        <p:tav tm="0">
                                          <p:val>
                                            <p:strVal val="#ppt_x"/>
                                          </p:val>
                                        </p:tav>
                                        <p:tav tm="100000">
                                          <p:val>
                                            <p:strVal val="#ppt_x"/>
                                          </p:val>
                                        </p:tav>
                                      </p:tavLst>
                                    </p:anim>
                                    <p:anim calcmode="lin" valueType="num">
                                      <p:cBhvr additive="base">
                                        <p:cTn id="171" dur="1000" fill="hold"/>
                                        <p:tgtEl>
                                          <p:spTgt spid="24"/>
                                        </p:tgtEl>
                                        <p:attrNameLst>
                                          <p:attrName>ppt_y</p:attrName>
                                        </p:attrNameLst>
                                      </p:cBhvr>
                                      <p:tavLst>
                                        <p:tav tm="0">
                                          <p:val>
                                            <p:strVal val="1+#ppt_h/2"/>
                                          </p:val>
                                        </p:tav>
                                        <p:tav tm="100000">
                                          <p:val>
                                            <p:strVal val="#ppt_y"/>
                                          </p:val>
                                        </p:tav>
                                      </p:tavLst>
                                    </p:anim>
                                  </p:childTnLst>
                                </p:cTn>
                              </p:par>
                              <p:par>
                                <p:cTn id="172" presetID="10" presetClass="entr" presetSubtype="0" fill="hold" nodeType="withEffect">
                                  <p:stCondLst>
                                    <p:cond delay="0"/>
                                  </p:stCondLst>
                                  <p:childTnLst>
                                    <p:set>
                                      <p:cBhvr>
                                        <p:cTn id="173" dur="1" fill="hold">
                                          <p:stCondLst>
                                            <p:cond delay="0"/>
                                          </p:stCondLst>
                                        </p:cTn>
                                        <p:tgtEl>
                                          <p:spTgt spid="24"/>
                                        </p:tgtEl>
                                        <p:attrNameLst>
                                          <p:attrName>style.visibility</p:attrName>
                                        </p:attrNameLst>
                                      </p:cBhvr>
                                      <p:to>
                                        <p:strVal val="visible"/>
                                      </p:to>
                                    </p:set>
                                    <p:animEffect transition="in" filter="fade">
                                      <p:cBhvr>
                                        <p:cTn id="174" dur="1000"/>
                                        <p:tgtEl>
                                          <p:spTgt spid="24"/>
                                        </p:tgtEl>
                                      </p:cBhvr>
                                    </p:animEffect>
                                  </p:childTnLst>
                                </p:cTn>
                              </p:par>
                            </p:childTnLst>
                          </p:cTn>
                        </p:par>
                      </p:childTnLst>
                    </p:cTn>
                  </p:par>
                  <p:par>
                    <p:cTn id="175" fill="hold">
                      <p:stCondLst>
                        <p:cond delay="indefinite"/>
                      </p:stCondLst>
                      <p:childTnLst>
                        <p:par>
                          <p:cTn id="176" fill="hold">
                            <p:stCondLst>
                              <p:cond delay="0"/>
                            </p:stCondLst>
                            <p:childTnLst>
                              <p:par>
                                <p:cTn id="177" presetID="2" presetClass="exit" presetSubtype="1" accel="50000" decel="50000" fill="hold" nodeType="clickEffect">
                                  <p:stCondLst>
                                    <p:cond delay="0"/>
                                  </p:stCondLst>
                                  <p:childTnLst>
                                    <p:anim calcmode="lin" valueType="num">
                                      <p:cBhvr additive="base">
                                        <p:cTn id="178" dur="1000"/>
                                        <p:tgtEl>
                                          <p:spTgt spid="24"/>
                                        </p:tgtEl>
                                        <p:attrNameLst>
                                          <p:attrName>ppt_x</p:attrName>
                                        </p:attrNameLst>
                                      </p:cBhvr>
                                      <p:tavLst>
                                        <p:tav tm="0">
                                          <p:val>
                                            <p:strVal val="ppt_x"/>
                                          </p:val>
                                        </p:tav>
                                        <p:tav tm="100000">
                                          <p:val>
                                            <p:strVal val="ppt_x"/>
                                          </p:val>
                                        </p:tav>
                                      </p:tavLst>
                                    </p:anim>
                                    <p:anim calcmode="lin" valueType="num">
                                      <p:cBhvr additive="base">
                                        <p:cTn id="179" dur="1000"/>
                                        <p:tgtEl>
                                          <p:spTgt spid="24"/>
                                        </p:tgtEl>
                                        <p:attrNameLst>
                                          <p:attrName>ppt_y</p:attrName>
                                        </p:attrNameLst>
                                      </p:cBhvr>
                                      <p:tavLst>
                                        <p:tav tm="0">
                                          <p:val>
                                            <p:strVal val="ppt_y"/>
                                          </p:val>
                                        </p:tav>
                                        <p:tav tm="100000">
                                          <p:val>
                                            <p:strVal val="0-ppt_h/2"/>
                                          </p:val>
                                        </p:tav>
                                      </p:tavLst>
                                    </p:anim>
                                    <p:set>
                                      <p:cBhvr>
                                        <p:cTn id="180" dur="1" fill="hold">
                                          <p:stCondLst>
                                            <p:cond delay="999"/>
                                          </p:stCondLst>
                                        </p:cTn>
                                        <p:tgtEl>
                                          <p:spTgt spid="24"/>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1000"/>
                                        <p:tgtEl>
                                          <p:spTgt spid="24"/>
                                        </p:tgtEl>
                                      </p:cBhvr>
                                    </p:animEffect>
                                    <p:set>
                                      <p:cBhvr>
                                        <p:cTn id="183" dur="1" fill="hold">
                                          <p:stCondLst>
                                            <p:cond delay="999"/>
                                          </p:stCondLst>
                                        </p:cTn>
                                        <p:tgtEl>
                                          <p:spTgt spid="24"/>
                                        </p:tgtEl>
                                        <p:attrNameLst>
                                          <p:attrName>style.visibility</p:attrName>
                                        </p:attrNameLst>
                                      </p:cBhvr>
                                      <p:to>
                                        <p:strVal val="hidden"/>
                                      </p:to>
                                    </p:set>
                                  </p:childTnLst>
                                </p:cTn>
                              </p:par>
                              <p:par>
                                <p:cTn id="184" presetID="10" presetClass="entr" presetSubtype="0" fill="hold" grpId="0" nodeType="withEffect">
                                  <p:stCondLst>
                                    <p:cond delay="0"/>
                                  </p:stCondLst>
                                  <p:childTnLst>
                                    <p:set>
                                      <p:cBhvr>
                                        <p:cTn id="185" dur="1" fill="hold">
                                          <p:stCondLst>
                                            <p:cond delay="0"/>
                                          </p:stCondLst>
                                        </p:cTn>
                                        <p:tgtEl>
                                          <p:spTgt spid="38">
                                            <p:txEl>
                                              <p:pRg st="0" end="0"/>
                                            </p:txEl>
                                          </p:spTgt>
                                        </p:tgtEl>
                                        <p:attrNameLst>
                                          <p:attrName>style.visibility</p:attrName>
                                        </p:attrNameLst>
                                      </p:cBhvr>
                                      <p:to>
                                        <p:strVal val="visible"/>
                                      </p:to>
                                    </p:set>
                                    <p:animEffect transition="in" filter="fade">
                                      <p:cBhvr>
                                        <p:cTn id="186" dur="500"/>
                                        <p:tgtEl>
                                          <p:spTgt spid="38">
                                            <p:txEl>
                                              <p:pRg st="0" end="0"/>
                                            </p:txEl>
                                          </p:spTgt>
                                        </p:tgtEl>
                                      </p:cBhvr>
                                    </p:animEffect>
                                  </p:childTnLst>
                                </p:cTn>
                              </p:par>
                              <p:par>
                                <p:cTn id="187" presetID="2" presetClass="entr" presetSubtype="4" accel="50000" decel="50000" fill="hold" nodeType="withEffect">
                                  <p:stCondLst>
                                    <p:cond delay="0"/>
                                  </p:stCondLst>
                                  <p:childTnLst>
                                    <p:set>
                                      <p:cBhvr>
                                        <p:cTn id="188" dur="1" fill="hold">
                                          <p:stCondLst>
                                            <p:cond delay="0"/>
                                          </p:stCondLst>
                                        </p:cTn>
                                        <p:tgtEl>
                                          <p:spTgt spid="27"/>
                                        </p:tgtEl>
                                        <p:attrNameLst>
                                          <p:attrName>style.visibility</p:attrName>
                                        </p:attrNameLst>
                                      </p:cBhvr>
                                      <p:to>
                                        <p:strVal val="visible"/>
                                      </p:to>
                                    </p:set>
                                    <p:anim calcmode="lin" valueType="num">
                                      <p:cBhvr additive="base">
                                        <p:cTn id="189" dur="1000" fill="hold"/>
                                        <p:tgtEl>
                                          <p:spTgt spid="27"/>
                                        </p:tgtEl>
                                        <p:attrNameLst>
                                          <p:attrName>ppt_x</p:attrName>
                                        </p:attrNameLst>
                                      </p:cBhvr>
                                      <p:tavLst>
                                        <p:tav tm="0">
                                          <p:val>
                                            <p:strVal val="#ppt_x"/>
                                          </p:val>
                                        </p:tav>
                                        <p:tav tm="100000">
                                          <p:val>
                                            <p:strVal val="#ppt_x"/>
                                          </p:val>
                                        </p:tav>
                                      </p:tavLst>
                                    </p:anim>
                                    <p:anim calcmode="lin" valueType="num">
                                      <p:cBhvr additive="base">
                                        <p:cTn id="190" dur="1000" fill="hold"/>
                                        <p:tgtEl>
                                          <p:spTgt spid="27"/>
                                        </p:tgtEl>
                                        <p:attrNameLst>
                                          <p:attrName>ppt_y</p:attrName>
                                        </p:attrNameLst>
                                      </p:cBhvr>
                                      <p:tavLst>
                                        <p:tav tm="0">
                                          <p:val>
                                            <p:strVal val="1+#ppt_h/2"/>
                                          </p:val>
                                        </p:tav>
                                        <p:tav tm="100000">
                                          <p:val>
                                            <p:strVal val="#ppt_y"/>
                                          </p:val>
                                        </p:tav>
                                      </p:tavLst>
                                    </p:anim>
                                  </p:childTnLst>
                                </p:cTn>
                              </p:par>
                              <p:par>
                                <p:cTn id="191" presetID="10" presetClass="entr" presetSubtype="0" fill="hold" nodeType="withEffect">
                                  <p:stCondLst>
                                    <p:cond delay="0"/>
                                  </p:stCondLst>
                                  <p:childTnLst>
                                    <p:set>
                                      <p:cBhvr>
                                        <p:cTn id="192" dur="1" fill="hold">
                                          <p:stCondLst>
                                            <p:cond delay="0"/>
                                          </p:stCondLst>
                                        </p:cTn>
                                        <p:tgtEl>
                                          <p:spTgt spid="27"/>
                                        </p:tgtEl>
                                        <p:attrNameLst>
                                          <p:attrName>style.visibility</p:attrName>
                                        </p:attrNameLst>
                                      </p:cBhvr>
                                      <p:to>
                                        <p:strVal val="visible"/>
                                      </p:to>
                                    </p:set>
                                    <p:animEffect transition="in" filter="fade">
                                      <p:cBhvr>
                                        <p:cTn id="193" dur="1000"/>
                                        <p:tgtEl>
                                          <p:spTgt spid="27"/>
                                        </p:tgtEl>
                                      </p:cBhvr>
                                    </p:animEffect>
                                  </p:childTnLst>
                                </p:cTn>
                              </p:par>
                              <p:par>
                                <p:cTn id="194" presetID="2" presetClass="entr" presetSubtype="4" accel="50000" decel="50000" fill="hold" nodeType="withEffect">
                                  <p:stCondLst>
                                    <p:cond delay="0"/>
                                  </p:stCondLst>
                                  <p:childTnLst>
                                    <p:set>
                                      <p:cBhvr>
                                        <p:cTn id="195" dur="1" fill="hold">
                                          <p:stCondLst>
                                            <p:cond delay="0"/>
                                          </p:stCondLst>
                                        </p:cTn>
                                        <p:tgtEl>
                                          <p:spTgt spid="29"/>
                                        </p:tgtEl>
                                        <p:attrNameLst>
                                          <p:attrName>style.visibility</p:attrName>
                                        </p:attrNameLst>
                                      </p:cBhvr>
                                      <p:to>
                                        <p:strVal val="visible"/>
                                      </p:to>
                                    </p:set>
                                    <p:anim calcmode="lin" valueType="num">
                                      <p:cBhvr additive="base">
                                        <p:cTn id="196" dur="1000" fill="hold"/>
                                        <p:tgtEl>
                                          <p:spTgt spid="29"/>
                                        </p:tgtEl>
                                        <p:attrNameLst>
                                          <p:attrName>ppt_x</p:attrName>
                                        </p:attrNameLst>
                                      </p:cBhvr>
                                      <p:tavLst>
                                        <p:tav tm="0">
                                          <p:val>
                                            <p:strVal val="#ppt_x"/>
                                          </p:val>
                                        </p:tav>
                                        <p:tav tm="100000">
                                          <p:val>
                                            <p:strVal val="#ppt_x"/>
                                          </p:val>
                                        </p:tav>
                                      </p:tavLst>
                                    </p:anim>
                                    <p:anim calcmode="lin" valueType="num">
                                      <p:cBhvr additive="base">
                                        <p:cTn id="197" dur="1000" fill="hold"/>
                                        <p:tgtEl>
                                          <p:spTgt spid="29"/>
                                        </p:tgtEl>
                                        <p:attrNameLst>
                                          <p:attrName>ppt_y</p:attrName>
                                        </p:attrNameLst>
                                      </p:cBhvr>
                                      <p:tavLst>
                                        <p:tav tm="0">
                                          <p:val>
                                            <p:strVal val="1+#ppt_h/2"/>
                                          </p:val>
                                        </p:tav>
                                        <p:tav tm="100000">
                                          <p:val>
                                            <p:strVal val="#ppt_y"/>
                                          </p:val>
                                        </p:tav>
                                      </p:tavLst>
                                    </p:anim>
                                  </p:childTnLst>
                                </p:cTn>
                              </p:par>
                              <p:par>
                                <p:cTn id="198" presetID="10" presetClass="entr" presetSubtype="0" fill="hold" nodeType="withEffect">
                                  <p:stCondLst>
                                    <p:cond delay="0"/>
                                  </p:stCondLst>
                                  <p:childTnLst>
                                    <p:set>
                                      <p:cBhvr>
                                        <p:cTn id="199" dur="1" fill="hold">
                                          <p:stCondLst>
                                            <p:cond delay="0"/>
                                          </p:stCondLst>
                                        </p:cTn>
                                        <p:tgtEl>
                                          <p:spTgt spid="29"/>
                                        </p:tgtEl>
                                        <p:attrNameLst>
                                          <p:attrName>style.visibility</p:attrName>
                                        </p:attrNameLst>
                                      </p:cBhvr>
                                      <p:to>
                                        <p:strVal val="visible"/>
                                      </p:to>
                                    </p:set>
                                    <p:animEffect transition="in" filter="fade">
                                      <p:cBhvr>
                                        <p:cTn id="200" dur="1000"/>
                                        <p:tgtEl>
                                          <p:spTgt spid="29"/>
                                        </p:tgtEl>
                                      </p:cBhvr>
                                    </p:animEffect>
                                  </p:childTnLst>
                                </p:cTn>
                              </p:par>
                            </p:childTnLst>
                          </p:cTn>
                        </p:par>
                      </p:childTnLst>
                    </p:cTn>
                  </p:par>
                  <p:par>
                    <p:cTn id="201" fill="hold">
                      <p:stCondLst>
                        <p:cond delay="indefinite"/>
                      </p:stCondLst>
                      <p:childTnLst>
                        <p:par>
                          <p:cTn id="202" fill="hold">
                            <p:stCondLst>
                              <p:cond delay="0"/>
                            </p:stCondLst>
                            <p:childTnLst>
                              <p:par>
                                <p:cTn id="203" presetID="2" presetClass="exit" presetSubtype="1" accel="50000" decel="50000" fill="hold" nodeType="clickEffect">
                                  <p:stCondLst>
                                    <p:cond delay="0"/>
                                  </p:stCondLst>
                                  <p:childTnLst>
                                    <p:anim calcmode="lin" valueType="num">
                                      <p:cBhvr additive="base">
                                        <p:cTn id="204" dur="1000"/>
                                        <p:tgtEl>
                                          <p:spTgt spid="27"/>
                                        </p:tgtEl>
                                        <p:attrNameLst>
                                          <p:attrName>ppt_x</p:attrName>
                                        </p:attrNameLst>
                                      </p:cBhvr>
                                      <p:tavLst>
                                        <p:tav tm="0">
                                          <p:val>
                                            <p:strVal val="ppt_x"/>
                                          </p:val>
                                        </p:tav>
                                        <p:tav tm="100000">
                                          <p:val>
                                            <p:strVal val="ppt_x"/>
                                          </p:val>
                                        </p:tav>
                                      </p:tavLst>
                                    </p:anim>
                                    <p:anim calcmode="lin" valueType="num">
                                      <p:cBhvr additive="base">
                                        <p:cTn id="205" dur="1000"/>
                                        <p:tgtEl>
                                          <p:spTgt spid="27"/>
                                        </p:tgtEl>
                                        <p:attrNameLst>
                                          <p:attrName>ppt_y</p:attrName>
                                        </p:attrNameLst>
                                      </p:cBhvr>
                                      <p:tavLst>
                                        <p:tav tm="0">
                                          <p:val>
                                            <p:strVal val="ppt_y"/>
                                          </p:val>
                                        </p:tav>
                                        <p:tav tm="100000">
                                          <p:val>
                                            <p:strVal val="0-ppt_h/2"/>
                                          </p:val>
                                        </p:tav>
                                      </p:tavLst>
                                    </p:anim>
                                    <p:set>
                                      <p:cBhvr>
                                        <p:cTn id="206" dur="1" fill="hold">
                                          <p:stCondLst>
                                            <p:cond delay="999"/>
                                          </p:stCondLst>
                                        </p:cTn>
                                        <p:tgtEl>
                                          <p:spTgt spid="27"/>
                                        </p:tgtEl>
                                        <p:attrNameLst>
                                          <p:attrName>style.visibility</p:attrName>
                                        </p:attrNameLst>
                                      </p:cBhvr>
                                      <p:to>
                                        <p:strVal val="hidden"/>
                                      </p:to>
                                    </p:set>
                                  </p:childTnLst>
                                </p:cTn>
                              </p:par>
                              <p:par>
                                <p:cTn id="207" presetID="10" presetClass="exit" presetSubtype="0" fill="hold" nodeType="withEffect">
                                  <p:stCondLst>
                                    <p:cond delay="0"/>
                                  </p:stCondLst>
                                  <p:childTnLst>
                                    <p:animEffect transition="out" filter="fade">
                                      <p:cBhvr>
                                        <p:cTn id="208" dur="1000"/>
                                        <p:tgtEl>
                                          <p:spTgt spid="27"/>
                                        </p:tgtEl>
                                      </p:cBhvr>
                                    </p:animEffect>
                                    <p:set>
                                      <p:cBhvr>
                                        <p:cTn id="209" dur="1" fill="hold">
                                          <p:stCondLst>
                                            <p:cond delay="999"/>
                                          </p:stCondLst>
                                        </p:cTn>
                                        <p:tgtEl>
                                          <p:spTgt spid="27"/>
                                        </p:tgtEl>
                                        <p:attrNameLst>
                                          <p:attrName>style.visibility</p:attrName>
                                        </p:attrNameLst>
                                      </p:cBhvr>
                                      <p:to>
                                        <p:strVal val="hidden"/>
                                      </p:to>
                                    </p:set>
                                  </p:childTnLst>
                                </p:cTn>
                              </p:par>
                              <p:par>
                                <p:cTn id="210" presetID="2" presetClass="exit" presetSubtype="1" accel="50000" decel="50000" fill="hold" nodeType="withEffect">
                                  <p:stCondLst>
                                    <p:cond delay="0"/>
                                  </p:stCondLst>
                                  <p:childTnLst>
                                    <p:anim calcmode="lin" valueType="num">
                                      <p:cBhvr additive="base">
                                        <p:cTn id="211" dur="1000"/>
                                        <p:tgtEl>
                                          <p:spTgt spid="29"/>
                                        </p:tgtEl>
                                        <p:attrNameLst>
                                          <p:attrName>ppt_x</p:attrName>
                                        </p:attrNameLst>
                                      </p:cBhvr>
                                      <p:tavLst>
                                        <p:tav tm="0">
                                          <p:val>
                                            <p:strVal val="ppt_x"/>
                                          </p:val>
                                        </p:tav>
                                        <p:tav tm="100000">
                                          <p:val>
                                            <p:strVal val="ppt_x"/>
                                          </p:val>
                                        </p:tav>
                                      </p:tavLst>
                                    </p:anim>
                                    <p:anim calcmode="lin" valueType="num">
                                      <p:cBhvr additive="base">
                                        <p:cTn id="212" dur="1000"/>
                                        <p:tgtEl>
                                          <p:spTgt spid="29"/>
                                        </p:tgtEl>
                                        <p:attrNameLst>
                                          <p:attrName>ppt_y</p:attrName>
                                        </p:attrNameLst>
                                      </p:cBhvr>
                                      <p:tavLst>
                                        <p:tav tm="0">
                                          <p:val>
                                            <p:strVal val="ppt_y"/>
                                          </p:val>
                                        </p:tav>
                                        <p:tav tm="100000">
                                          <p:val>
                                            <p:strVal val="0-ppt_h/2"/>
                                          </p:val>
                                        </p:tav>
                                      </p:tavLst>
                                    </p:anim>
                                    <p:set>
                                      <p:cBhvr>
                                        <p:cTn id="213" dur="1" fill="hold">
                                          <p:stCondLst>
                                            <p:cond delay="999"/>
                                          </p:stCondLst>
                                        </p:cTn>
                                        <p:tgtEl>
                                          <p:spTgt spid="29"/>
                                        </p:tgtEl>
                                        <p:attrNameLst>
                                          <p:attrName>style.visibility</p:attrName>
                                        </p:attrNameLst>
                                      </p:cBhvr>
                                      <p:to>
                                        <p:strVal val="hidden"/>
                                      </p:to>
                                    </p:set>
                                  </p:childTnLst>
                                </p:cTn>
                              </p:par>
                              <p:par>
                                <p:cTn id="214" presetID="10" presetClass="exit" presetSubtype="0" fill="hold" nodeType="withEffect">
                                  <p:stCondLst>
                                    <p:cond delay="0"/>
                                  </p:stCondLst>
                                  <p:childTnLst>
                                    <p:animEffect transition="out" filter="fade">
                                      <p:cBhvr>
                                        <p:cTn id="215" dur="1000"/>
                                        <p:tgtEl>
                                          <p:spTgt spid="29"/>
                                        </p:tgtEl>
                                      </p:cBhvr>
                                    </p:animEffect>
                                    <p:set>
                                      <p:cBhvr>
                                        <p:cTn id="216" dur="1" fill="hold">
                                          <p:stCondLst>
                                            <p:cond delay="999"/>
                                          </p:stCondLst>
                                        </p:cTn>
                                        <p:tgtEl>
                                          <p:spTgt spid="29"/>
                                        </p:tgtEl>
                                        <p:attrNameLst>
                                          <p:attrName>style.visibility</p:attrName>
                                        </p:attrNameLst>
                                      </p:cBhvr>
                                      <p:to>
                                        <p:strVal val="hidden"/>
                                      </p:to>
                                    </p:set>
                                  </p:childTnLst>
                                </p:cTn>
                              </p:par>
                            </p:childTnLst>
                          </p:cTn>
                        </p:par>
                        <p:par>
                          <p:cTn id="217" fill="hold">
                            <p:stCondLst>
                              <p:cond delay="1000"/>
                            </p:stCondLst>
                            <p:childTnLst>
                              <p:par>
                                <p:cTn id="218" presetID="2" presetClass="exit" presetSubtype="1" fill="hold" grpId="1" nodeType="afterEffect">
                                  <p:stCondLst>
                                    <p:cond delay="0"/>
                                  </p:stCondLst>
                                  <p:childTnLst>
                                    <p:anim calcmode="lin" valueType="num">
                                      <p:cBhvr additive="base">
                                        <p:cTn id="219" dur="500"/>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220" dur="500"/>
                                        <p:tgtEl>
                                          <p:spTgt spid="38">
                                            <p:txEl>
                                              <p:pRg st="0" end="0"/>
                                            </p:txEl>
                                          </p:spTgt>
                                        </p:tgtEl>
                                        <p:attrNameLst>
                                          <p:attrName>ppt_y</p:attrName>
                                        </p:attrNameLst>
                                      </p:cBhvr>
                                      <p:tavLst>
                                        <p:tav tm="0">
                                          <p:val>
                                            <p:strVal val="ppt_y"/>
                                          </p:val>
                                        </p:tav>
                                        <p:tav tm="100000">
                                          <p:val>
                                            <p:strVal val="0-ppt_h/2"/>
                                          </p:val>
                                        </p:tav>
                                      </p:tavLst>
                                    </p:anim>
                                    <p:set>
                                      <p:cBhvr>
                                        <p:cTn id="221" dur="1" fill="hold">
                                          <p:stCondLst>
                                            <p:cond delay="499"/>
                                          </p:stCondLst>
                                        </p:cTn>
                                        <p:tgtEl>
                                          <p:spTgt spid="38">
                                            <p:txEl>
                                              <p:pRg st="0" end="0"/>
                                            </p:txEl>
                                          </p:spTgt>
                                        </p:tgtEl>
                                        <p:attrNameLst>
                                          <p:attrName>style.visibility</p:attrName>
                                        </p:attrNameLst>
                                      </p:cBhvr>
                                      <p:to>
                                        <p:strVal val="hidden"/>
                                      </p:to>
                                    </p:set>
                                  </p:childTnLst>
                                </p:cTn>
                              </p:par>
                              <p:par>
                                <p:cTn id="222" presetID="2" presetClass="exit" presetSubtype="1" fill="hold" grpId="1" nodeType="withEffect">
                                  <p:stCondLst>
                                    <p:cond delay="250"/>
                                  </p:stCondLst>
                                  <p:childTnLst>
                                    <p:anim calcmode="lin" valueType="num">
                                      <p:cBhvr additive="base">
                                        <p:cTn id="223" dur="500"/>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224" dur="500"/>
                                        <p:tgtEl>
                                          <p:spTgt spid="37">
                                            <p:txEl>
                                              <p:pRg st="0" end="0"/>
                                            </p:txEl>
                                          </p:spTgt>
                                        </p:tgtEl>
                                        <p:attrNameLst>
                                          <p:attrName>ppt_y</p:attrName>
                                        </p:attrNameLst>
                                      </p:cBhvr>
                                      <p:tavLst>
                                        <p:tav tm="0">
                                          <p:val>
                                            <p:strVal val="ppt_y"/>
                                          </p:val>
                                        </p:tav>
                                        <p:tav tm="100000">
                                          <p:val>
                                            <p:strVal val="0-ppt_h/2"/>
                                          </p:val>
                                        </p:tav>
                                      </p:tavLst>
                                    </p:anim>
                                    <p:set>
                                      <p:cBhvr>
                                        <p:cTn id="225" dur="1" fill="hold">
                                          <p:stCondLst>
                                            <p:cond delay="499"/>
                                          </p:stCondLst>
                                        </p:cTn>
                                        <p:tgtEl>
                                          <p:spTgt spid="37">
                                            <p:txEl>
                                              <p:pRg st="0" end="0"/>
                                            </p:txEl>
                                          </p:spTgt>
                                        </p:tgtEl>
                                        <p:attrNameLst>
                                          <p:attrName>style.visibility</p:attrName>
                                        </p:attrNameLst>
                                      </p:cBhvr>
                                      <p:to>
                                        <p:strVal val="hidden"/>
                                      </p:to>
                                    </p:set>
                                  </p:childTnLst>
                                </p:cTn>
                              </p:par>
                              <p:par>
                                <p:cTn id="226" presetID="2" presetClass="exit" presetSubtype="1" fill="hold" grpId="1" nodeType="withEffect">
                                  <p:stCondLst>
                                    <p:cond delay="500"/>
                                  </p:stCondLst>
                                  <p:childTnLst>
                                    <p:anim calcmode="lin" valueType="num">
                                      <p:cBhvr additive="base">
                                        <p:cTn id="227" dur="500"/>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228" dur="500"/>
                                        <p:tgtEl>
                                          <p:spTgt spid="36">
                                            <p:txEl>
                                              <p:pRg st="0" end="0"/>
                                            </p:txEl>
                                          </p:spTgt>
                                        </p:tgtEl>
                                        <p:attrNameLst>
                                          <p:attrName>ppt_y</p:attrName>
                                        </p:attrNameLst>
                                      </p:cBhvr>
                                      <p:tavLst>
                                        <p:tav tm="0">
                                          <p:val>
                                            <p:strVal val="ppt_y"/>
                                          </p:val>
                                        </p:tav>
                                        <p:tav tm="100000">
                                          <p:val>
                                            <p:strVal val="0-ppt_h/2"/>
                                          </p:val>
                                        </p:tav>
                                      </p:tavLst>
                                    </p:anim>
                                    <p:set>
                                      <p:cBhvr>
                                        <p:cTn id="229" dur="1" fill="hold">
                                          <p:stCondLst>
                                            <p:cond delay="499"/>
                                          </p:stCondLst>
                                        </p:cTn>
                                        <p:tgtEl>
                                          <p:spTgt spid="36">
                                            <p:txEl>
                                              <p:pRg st="0" end="0"/>
                                            </p:txEl>
                                          </p:spTgt>
                                        </p:tgtEl>
                                        <p:attrNameLst>
                                          <p:attrName>style.visibility</p:attrName>
                                        </p:attrNameLst>
                                      </p:cBhvr>
                                      <p:to>
                                        <p:strVal val="hidden"/>
                                      </p:to>
                                    </p:set>
                                  </p:childTnLst>
                                </p:cTn>
                              </p:par>
                              <p:par>
                                <p:cTn id="230" presetID="2" presetClass="exit" presetSubtype="1" fill="hold" grpId="1" nodeType="withEffect">
                                  <p:stCondLst>
                                    <p:cond delay="750"/>
                                  </p:stCondLst>
                                  <p:childTnLst>
                                    <p:anim calcmode="lin" valueType="num">
                                      <p:cBhvr additive="base">
                                        <p:cTn id="231" dur="500"/>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232" dur="500"/>
                                        <p:tgtEl>
                                          <p:spTgt spid="35">
                                            <p:txEl>
                                              <p:pRg st="0" end="0"/>
                                            </p:txEl>
                                          </p:spTgt>
                                        </p:tgtEl>
                                        <p:attrNameLst>
                                          <p:attrName>ppt_y</p:attrName>
                                        </p:attrNameLst>
                                      </p:cBhvr>
                                      <p:tavLst>
                                        <p:tav tm="0">
                                          <p:val>
                                            <p:strVal val="ppt_y"/>
                                          </p:val>
                                        </p:tav>
                                        <p:tav tm="100000">
                                          <p:val>
                                            <p:strVal val="0-ppt_h/2"/>
                                          </p:val>
                                        </p:tav>
                                      </p:tavLst>
                                    </p:anim>
                                    <p:set>
                                      <p:cBhvr>
                                        <p:cTn id="233" dur="1" fill="hold">
                                          <p:stCondLst>
                                            <p:cond delay="499"/>
                                          </p:stCondLst>
                                        </p:cTn>
                                        <p:tgtEl>
                                          <p:spTgt spid="35">
                                            <p:txEl>
                                              <p:pRg st="0" end="0"/>
                                            </p:txEl>
                                          </p:spTgt>
                                        </p:tgtEl>
                                        <p:attrNameLst>
                                          <p:attrName>style.visibility</p:attrName>
                                        </p:attrNameLst>
                                      </p:cBhvr>
                                      <p:to>
                                        <p:strVal val="hidden"/>
                                      </p:to>
                                    </p:set>
                                  </p:childTnLst>
                                </p:cTn>
                              </p:par>
                              <p:par>
                                <p:cTn id="234" presetID="2" presetClass="exit" presetSubtype="1" fill="hold" grpId="1" nodeType="withEffect">
                                  <p:stCondLst>
                                    <p:cond delay="1000"/>
                                  </p:stCondLst>
                                  <p:childTnLst>
                                    <p:anim calcmode="lin" valueType="num">
                                      <p:cBhvr additive="base">
                                        <p:cTn id="235" dur="250"/>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236" dur="250"/>
                                        <p:tgtEl>
                                          <p:spTgt spid="34">
                                            <p:txEl>
                                              <p:pRg st="0" end="0"/>
                                            </p:txEl>
                                          </p:spTgt>
                                        </p:tgtEl>
                                        <p:attrNameLst>
                                          <p:attrName>ppt_y</p:attrName>
                                        </p:attrNameLst>
                                      </p:cBhvr>
                                      <p:tavLst>
                                        <p:tav tm="0">
                                          <p:val>
                                            <p:strVal val="ppt_y"/>
                                          </p:val>
                                        </p:tav>
                                        <p:tav tm="100000">
                                          <p:val>
                                            <p:strVal val="0-ppt_h/2"/>
                                          </p:val>
                                        </p:tav>
                                      </p:tavLst>
                                    </p:anim>
                                    <p:set>
                                      <p:cBhvr>
                                        <p:cTn id="237" dur="1" fill="hold">
                                          <p:stCondLst>
                                            <p:cond delay="249"/>
                                          </p:stCondLst>
                                        </p:cTn>
                                        <p:tgtEl>
                                          <p:spTgt spid="34">
                                            <p:txEl>
                                              <p:pRg st="0" end="0"/>
                                            </p:txEl>
                                          </p:spTgt>
                                        </p:tgtEl>
                                        <p:attrNameLst>
                                          <p:attrName>style.visibility</p:attrName>
                                        </p:attrNameLst>
                                      </p:cBhvr>
                                      <p:to>
                                        <p:strVal val="hidden"/>
                                      </p:to>
                                    </p:set>
                                  </p:childTnLst>
                                </p:cTn>
                              </p:par>
                              <p:par>
                                <p:cTn id="238" presetID="2" presetClass="exit" presetSubtype="1" fill="hold" grpId="1" nodeType="withEffect">
                                  <p:stCondLst>
                                    <p:cond delay="1250"/>
                                  </p:stCondLst>
                                  <p:childTnLst>
                                    <p:anim calcmode="lin" valueType="num">
                                      <p:cBhvr additive="base">
                                        <p:cTn id="239" dur="250"/>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240" dur="250"/>
                                        <p:tgtEl>
                                          <p:spTgt spid="33">
                                            <p:txEl>
                                              <p:pRg st="0" end="0"/>
                                            </p:txEl>
                                          </p:spTgt>
                                        </p:tgtEl>
                                        <p:attrNameLst>
                                          <p:attrName>ppt_y</p:attrName>
                                        </p:attrNameLst>
                                      </p:cBhvr>
                                      <p:tavLst>
                                        <p:tav tm="0">
                                          <p:val>
                                            <p:strVal val="ppt_y"/>
                                          </p:val>
                                        </p:tav>
                                        <p:tav tm="100000">
                                          <p:val>
                                            <p:strVal val="0-ppt_h/2"/>
                                          </p:val>
                                        </p:tav>
                                      </p:tavLst>
                                    </p:anim>
                                    <p:set>
                                      <p:cBhvr>
                                        <p:cTn id="241" dur="1" fill="hold">
                                          <p:stCondLst>
                                            <p:cond delay="249"/>
                                          </p:stCondLst>
                                        </p:cTn>
                                        <p:tgtEl>
                                          <p:spTgt spid="3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P spid="33" grpId="1" build="allAtOnce"/>
      <p:bldP spid="34" grpId="0" build="p"/>
      <p:bldP spid="34" grpId="1" build="allAtOnce"/>
      <p:bldP spid="35" grpId="0" build="p"/>
      <p:bldP spid="35" grpId="1" build="allAtOnce"/>
      <p:bldP spid="36" grpId="0" build="p"/>
      <p:bldP spid="36" grpId="1" build="allAtOnce"/>
      <p:bldP spid="37" grpId="0" build="p"/>
      <p:bldP spid="37" grpId="1" build="allAtOnce"/>
      <p:bldP spid="38" grpId="0" build="p"/>
      <p:bldP spid="38" grpId="1"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a:t>
            </a:r>
            <a:r>
              <a:rPr lang="en-US" dirty="0" err="1"/>
              <a:t>Postmodem</a:t>
            </a:r>
            <a:r>
              <a:rPr lang="en-US" dirty="0"/>
              <a:t> Era</a:t>
            </a:r>
          </a:p>
        </p:txBody>
      </p:sp>
      <p:sp>
        <p:nvSpPr>
          <p:cNvPr id="5" name="Text Placeholder 4"/>
          <p:cNvSpPr>
            <a:spLocks noGrp="1"/>
          </p:cNvSpPr>
          <p:nvPr>
            <p:ph type="body" idx="1"/>
          </p:nvPr>
        </p:nvSpPr>
        <p:spPr/>
        <p:txBody>
          <a:bodyPr/>
          <a:lstStyle/>
          <a:p>
            <a:r>
              <a:rPr lang="en-US" dirty="0"/>
              <a:t>Meanwhile, in…</a:t>
            </a:r>
          </a:p>
        </p:txBody>
      </p:sp>
      <p:sp>
        <p:nvSpPr>
          <p:cNvPr id="6" name="Rectangle 5"/>
          <p:cNvSpPr/>
          <p:nvPr/>
        </p:nvSpPr>
        <p:spPr>
          <a:xfrm>
            <a:off x="2057400" y="5574268"/>
            <a:ext cx="5029200" cy="369332"/>
          </a:xfrm>
          <a:prstGeom prst="rect">
            <a:avLst/>
          </a:prstGeom>
        </p:spPr>
        <p:txBody>
          <a:bodyPr wrap="square" anchor="ctr">
            <a:spAutoFit/>
          </a:bodyPr>
          <a:lstStyle/>
          <a:p>
            <a:pPr algn="ctr"/>
            <a:r>
              <a:rPr lang="en-US" dirty="0">
                <a:solidFill>
                  <a:schemeClr val="bg1"/>
                </a:solidFill>
                <a:latin typeface="Calibri" panose="020F0502020204030204" pitchFamily="34" charset="0"/>
              </a:rPr>
              <a:t>A great leap forward often requires two steps back.</a:t>
            </a:r>
            <a:endParaRPr lang="en-US" dirty="0">
              <a:solidFill>
                <a:schemeClr val="bg1"/>
              </a:solidFill>
            </a:endParaRPr>
          </a:p>
        </p:txBody>
      </p:sp>
      <p:sp>
        <p:nvSpPr>
          <p:cNvPr id="7" name="TextBox 6"/>
          <p:cNvSpPr txBox="1"/>
          <p:nvPr/>
        </p:nvSpPr>
        <p:spPr>
          <a:xfrm>
            <a:off x="152400" y="6490156"/>
            <a:ext cx="8839200" cy="215444"/>
          </a:xfrm>
          <a:prstGeom prst="rect">
            <a:avLst/>
          </a:prstGeom>
          <a:noFill/>
        </p:spPr>
        <p:txBody>
          <a:bodyPr wrap="square" rtlCol="0">
            <a:spAutoFit/>
          </a:bodyPr>
          <a:lstStyle/>
          <a:p>
            <a:r>
              <a:rPr lang="en-US" sz="800" dirty="0" smtClean="0">
                <a:solidFill>
                  <a:schemeClr val="bg1">
                    <a:lumMod val="50000"/>
                  </a:schemeClr>
                </a:solidFill>
                <a:effectLst>
                  <a:outerShdw blurRad="38100" dist="38100" dir="2700000" algn="tl">
                    <a:srgbClr val="000000">
                      <a:alpha val="43137"/>
                    </a:srgbClr>
                  </a:outerShdw>
                </a:effectLst>
              </a:rPr>
              <a:t>Image based </a:t>
            </a:r>
            <a:r>
              <a:rPr lang="en-US" sz="800" dirty="0">
                <a:solidFill>
                  <a:schemeClr val="bg1">
                    <a:lumMod val="50000"/>
                  </a:schemeClr>
                </a:solidFill>
                <a:effectLst>
                  <a:outerShdw blurRad="38100" dist="38100" dir="2700000" algn="tl">
                    <a:srgbClr val="000000">
                      <a:alpha val="43137"/>
                    </a:srgbClr>
                  </a:outerShdw>
                </a:effectLst>
              </a:rPr>
              <a:t>on http://www.hdwallpapers.in/rami_malek_mr_robot-wallpapers.html</a:t>
            </a:r>
            <a:endParaRPr lang="en-US" sz="800" dirty="0" smtClean="0">
              <a:solidFill>
                <a:schemeClr val="bg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142413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RIPterm</a:t>
            </a:r>
            <a:r>
              <a:rPr lang="en-US" dirty="0"/>
              <a:t>: Attack Surface</a:t>
            </a:r>
          </a:p>
        </p:txBody>
      </p:sp>
      <p:sp>
        <p:nvSpPr>
          <p:cNvPr id="5" name="Content Placeholder 4"/>
          <p:cNvSpPr>
            <a:spLocks noGrp="1"/>
          </p:cNvSpPr>
          <p:nvPr>
            <p:ph idx="1"/>
          </p:nvPr>
        </p:nvSpPr>
        <p:spPr/>
        <p:txBody>
          <a:bodyPr/>
          <a:lstStyle/>
          <a:p>
            <a:r>
              <a:rPr lang="en-US" dirty="0"/>
              <a:t>Protocols</a:t>
            </a:r>
          </a:p>
          <a:p>
            <a:pPr lvl="1"/>
            <a:r>
              <a:rPr lang="en-US" dirty="0"/>
              <a:t>Modem</a:t>
            </a:r>
            <a:endParaRPr lang="en-US" dirty="0">
              <a:solidFill>
                <a:schemeClr val="tx1">
                  <a:lumMod val="65000"/>
                  <a:lumOff val="35000"/>
                </a:schemeClr>
              </a:solidFill>
            </a:endParaRPr>
          </a:p>
          <a:p>
            <a:pPr lvl="1"/>
            <a:r>
              <a:rPr lang="en-US" dirty="0"/>
              <a:t>TELNET</a:t>
            </a:r>
          </a:p>
          <a:p>
            <a:pPr lvl="1"/>
            <a:r>
              <a:rPr lang="en-US" dirty="0"/>
              <a:t>ANSI</a:t>
            </a:r>
            <a:endParaRPr lang="en-US" dirty="0">
              <a:solidFill>
                <a:schemeClr val="bg1">
                  <a:lumMod val="65000"/>
                </a:schemeClr>
              </a:solidFill>
            </a:endParaRPr>
          </a:p>
          <a:p>
            <a:pPr lvl="1"/>
            <a:r>
              <a:rPr lang="en-US" dirty="0"/>
              <a:t>File transfer</a:t>
            </a:r>
          </a:p>
          <a:p>
            <a:pPr lvl="1"/>
            <a:r>
              <a:rPr lang="en-US" dirty="0" err="1"/>
              <a:t>RIPscrip</a:t>
            </a:r>
            <a:endParaRPr lang="en-US" dirty="0">
              <a:solidFill>
                <a:schemeClr val="bg1">
                  <a:lumMod val="65000"/>
                </a:schemeClr>
              </a:solidFill>
            </a:endParaRPr>
          </a:p>
          <a:p>
            <a:pPr lvl="2"/>
            <a:r>
              <a:rPr lang="en-US" dirty="0"/>
              <a:t>Not a programming script</a:t>
            </a:r>
          </a:p>
          <a:p>
            <a:endParaRPr lang="en-US" dirty="0"/>
          </a:p>
        </p:txBody>
      </p:sp>
      <p:sp>
        <p:nvSpPr>
          <p:cNvPr id="2" name="TextBox 1"/>
          <p:cNvSpPr txBox="1"/>
          <p:nvPr/>
        </p:nvSpPr>
        <p:spPr>
          <a:xfrm>
            <a:off x="3200400" y="2162442"/>
            <a:ext cx="2292551" cy="523220"/>
          </a:xfrm>
          <a:prstGeom prst="rect">
            <a:avLst/>
          </a:prstGeom>
          <a:noFill/>
        </p:spPr>
        <p:txBody>
          <a:bodyPr wrap="none" rtlCol="0">
            <a:spAutoFit/>
          </a:bodyPr>
          <a:lstStyle/>
          <a:p>
            <a:r>
              <a:rPr lang="en-US" sz="2800" dirty="0">
                <a:solidFill>
                  <a:schemeClr val="bg1">
                    <a:lumMod val="65000"/>
                  </a:schemeClr>
                </a:solidFill>
                <a:effectLst>
                  <a:outerShdw blurRad="38100" dist="38100" dir="2700000" algn="tl">
                    <a:srgbClr val="000000">
                      <a:alpha val="43137"/>
                    </a:srgbClr>
                  </a:outerShdw>
                </a:effectLst>
              </a:rPr>
              <a:t>ATDT 5551212</a:t>
            </a:r>
          </a:p>
        </p:txBody>
      </p:sp>
      <p:sp>
        <p:nvSpPr>
          <p:cNvPr id="6" name="TextBox 5"/>
          <p:cNvSpPr txBox="1"/>
          <p:nvPr/>
        </p:nvSpPr>
        <p:spPr>
          <a:xfrm>
            <a:off x="5938359" y="2161593"/>
            <a:ext cx="1986441" cy="523220"/>
          </a:xfrm>
          <a:prstGeom prst="rect">
            <a:avLst/>
          </a:prstGeom>
          <a:noFill/>
        </p:spPr>
        <p:txBody>
          <a:bodyPr wrap="none" rtlCol="0">
            <a:spAutoFit/>
          </a:bodyPr>
          <a:lstStyle/>
          <a:p>
            <a:r>
              <a:rPr lang="en-US" sz="2800" dirty="0">
                <a:solidFill>
                  <a:schemeClr val="bg1">
                    <a:lumMod val="65000"/>
                  </a:schemeClr>
                </a:solidFill>
                <a:effectLst>
                  <a:outerShdw blurRad="38100" dist="38100" dir="2700000" algn="tl">
                    <a:srgbClr val="000000">
                      <a:alpha val="43137"/>
                    </a:srgbClr>
                  </a:outerShdw>
                </a:effectLst>
              </a:rPr>
              <a:t>NO CARRIER</a:t>
            </a:r>
          </a:p>
        </p:txBody>
      </p:sp>
      <p:sp>
        <p:nvSpPr>
          <p:cNvPr id="7" name="TextBox 6"/>
          <p:cNvSpPr txBox="1"/>
          <p:nvPr/>
        </p:nvSpPr>
        <p:spPr>
          <a:xfrm>
            <a:off x="3191069" y="3191069"/>
            <a:ext cx="1552028" cy="523220"/>
          </a:xfrm>
          <a:prstGeom prst="rect">
            <a:avLst/>
          </a:prstGeom>
          <a:noFill/>
        </p:spPr>
        <p:txBody>
          <a:bodyPr wrap="none" rtlCol="0">
            <a:spAutoFit/>
          </a:bodyPr>
          <a:lstStyle/>
          <a:p>
            <a:r>
              <a:rPr lang="en-US" sz="2800" dirty="0">
                <a:solidFill>
                  <a:schemeClr val="bg1">
                    <a:lumMod val="65000"/>
                  </a:schemeClr>
                </a:solidFill>
                <a:effectLst>
                  <a:outerShdw blurRad="38100" dist="38100" dir="2700000" algn="tl">
                    <a:srgbClr val="000000">
                      <a:alpha val="43137"/>
                    </a:srgbClr>
                  </a:outerShdw>
                </a:effectLst>
              </a:rPr>
              <a:t>←[0;31m</a:t>
            </a:r>
          </a:p>
        </p:txBody>
      </p:sp>
      <p:sp>
        <p:nvSpPr>
          <p:cNvPr id="8" name="TextBox 7"/>
          <p:cNvSpPr txBox="1"/>
          <p:nvPr/>
        </p:nvSpPr>
        <p:spPr>
          <a:xfrm>
            <a:off x="3200400" y="4201180"/>
            <a:ext cx="2579552" cy="523220"/>
          </a:xfrm>
          <a:prstGeom prst="rect">
            <a:avLst/>
          </a:prstGeom>
          <a:noFill/>
        </p:spPr>
        <p:txBody>
          <a:bodyPr wrap="none" rtlCol="0">
            <a:spAutoFit/>
          </a:bodyPr>
          <a:lstStyle/>
          <a:p>
            <a:r>
              <a:rPr lang="en-US" sz="2800" dirty="0">
                <a:solidFill>
                  <a:schemeClr val="bg1">
                    <a:lumMod val="65000"/>
                  </a:schemeClr>
                </a:solidFill>
                <a:effectLst>
                  <a:outerShdw blurRad="38100" dist="38100" dir="2700000" algn="tl">
                    <a:srgbClr val="000000">
                      <a:alpha val="43137"/>
                    </a:srgbClr>
                  </a:outerShdw>
                </a:effectLst>
              </a:rPr>
              <a:t>!|c4|L00004030</a:t>
            </a:r>
          </a:p>
        </p:txBody>
      </p:sp>
    </p:spTree>
    <p:extLst>
      <p:ext uri="{BB962C8B-B14F-4D97-AF65-F5344CB8AC3E}">
        <p14:creationId xmlns:p14="http://schemas.microsoft.com/office/powerpoint/2010/main" val="283090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1+#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0-#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0-#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1185</TotalTime>
  <Words>461</Words>
  <Application>Microsoft Office PowerPoint</Application>
  <PresentationFormat>On-screen Show (4:3)</PresentationFormat>
  <Paragraphs>81</Paragraphs>
  <Slides>20</Slides>
  <Notes>7</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BBS-Era Exploitation for  Fun  &amp;  Anachronism</vt:lpstr>
      <vt:lpstr>The Modem Era</vt:lpstr>
      <vt:lpstr>PowerPoint Presentation</vt:lpstr>
      <vt:lpstr>PowerPoint Presentation</vt:lpstr>
      <vt:lpstr>Everyone Loves an Underdog…</vt:lpstr>
      <vt:lpstr>PowerPoint Presentation</vt:lpstr>
      <vt:lpstr>PowerPoint Presentation</vt:lpstr>
      <vt:lpstr>The Postmodem Era</vt:lpstr>
      <vt:lpstr>RIPterm: Attack Surface</vt:lpstr>
      <vt:lpstr>RIPterm: Reversing</vt:lpstr>
      <vt:lpstr>PowerPoint Presentation</vt:lpstr>
      <vt:lpstr>RIPterm: Attacking</vt:lpstr>
      <vt:lpstr>RIPpy Demo!</vt:lpstr>
      <vt:lpstr>RIPterm: Exploiting</vt:lpstr>
      <vt:lpstr>RIPterm: Debugging</vt:lpstr>
      <vt:lpstr>Wildcat: Attack Surface</vt:lpstr>
      <vt:lpstr>Wildcat: Reversing</vt:lpstr>
      <vt:lpstr>Wildcat: Attacking</vt:lpstr>
      <vt:lpstr>Exploit Demo!</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2016-06-10T18:22:05Z</dcterms:created>
  <dcterms:modified xsi:type="dcterms:W3CDTF">2016-07-15T17:18:14Z</dcterms:modified>
</cp:coreProperties>
</file>